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Poppins Ultra-Bold" panose="020B0604020202020204" charset="0"/>
      <p:regular r:id="rId13"/>
    </p:embeddedFont>
    <p:embeddedFont>
      <p:font typeface="Calibri" panose="020F0502020204030204" pitchFamily="34" charset="0"/>
      <p:regular r:id="rId14"/>
      <p:bold r:id="rId15"/>
      <p:italic r:id="rId16"/>
      <p:boldItalic r:id="rId17"/>
    </p:embeddedFont>
    <p:embeddedFont>
      <p:font typeface="Poppins Bold" panose="020B0604020202020204" charset="0"/>
      <p:regular r:id="rId18"/>
    </p:embeddedFont>
    <p:embeddedFont>
      <p:font typeface="Poppins Medium" panose="020B0604020202020204" charset="0"/>
      <p:regular r:id="rId19"/>
    </p:embeddedFont>
    <p:embeddedFont>
      <p:font typeface="Poppi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5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DF8DF-47DC-444A-B010-6D553CCFB40B}" type="datetimeFigureOut">
              <a:rPr lang="es-MX" smtClean="0"/>
              <a:t>05/04/2025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78373-2A42-433C-8ECB-06E45A996C56}" type="slidenum">
              <a:rPr lang="es-MX" smtClean="0"/>
              <a:t>‹Nº›</a:t>
            </a:fld>
            <a:endParaRPr lang="es-MX"/>
          </a:p>
        </p:txBody>
      </p:sp>
    </p:spTree>
    <p:extLst>
      <p:ext uri="{BB962C8B-B14F-4D97-AF65-F5344CB8AC3E}">
        <p14:creationId xmlns:p14="http://schemas.microsoft.com/office/powerpoint/2010/main" val="3443895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2778373-2A42-433C-8ECB-06E45A996C56}" type="slidenum">
              <a:rPr lang="es-MX" smtClean="0"/>
              <a:t>3</a:t>
            </a:fld>
            <a:endParaRPr lang="es-MX"/>
          </a:p>
        </p:txBody>
      </p:sp>
    </p:spTree>
    <p:extLst>
      <p:ext uri="{BB962C8B-B14F-4D97-AF65-F5344CB8AC3E}">
        <p14:creationId xmlns:p14="http://schemas.microsoft.com/office/powerpoint/2010/main" val="304821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1.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8.svg"/><Relationship Id="rId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8.svg"/><Relationship Id="rId4" Type="http://schemas.openxmlformats.org/officeDocument/2006/relationships/image" Target="../media/image20.png"/><Relationship Id="rId9"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0.svg"/><Relationship Id="rId3" Type="http://schemas.openxmlformats.org/officeDocument/2006/relationships/image" Target="../media/image36.svg"/><Relationship Id="rId7" Type="http://schemas.openxmlformats.org/officeDocument/2006/relationships/image" Target="../media/image46.svg"/><Relationship Id="rId12"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svg"/><Relationship Id="rId5" Type="http://schemas.openxmlformats.org/officeDocument/2006/relationships/image" Target="../media/image44.sv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36.sv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59.svg"/><Relationship Id="rId4" Type="http://schemas.openxmlformats.org/officeDocument/2006/relationships/image" Target="../media/image28.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flipH="1">
            <a:off x="8592445" y="-3233051"/>
            <a:ext cx="8991650" cy="14581055"/>
          </a:xfrm>
          <a:custGeom>
            <a:avLst/>
            <a:gdLst/>
            <a:ahLst/>
            <a:cxnLst/>
            <a:rect l="l" t="t" r="r" b="b"/>
            <a:pathLst>
              <a:path w="8991650" h="14581055">
                <a:moveTo>
                  <a:pt x="8991651" y="0"/>
                </a:moveTo>
                <a:lnTo>
                  <a:pt x="0" y="0"/>
                </a:lnTo>
                <a:lnTo>
                  <a:pt x="0" y="14581055"/>
                </a:lnTo>
                <a:lnTo>
                  <a:pt x="8991651" y="14581055"/>
                </a:lnTo>
                <a:lnTo>
                  <a:pt x="8991651"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82577" y="1028700"/>
            <a:ext cx="9408938" cy="4551574"/>
          </a:xfrm>
          <a:custGeom>
            <a:avLst/>
            <a:gdLst/>
            <a:ahLst/>
            <a:cxnLst/>
            <a:rect l="l" t="t" r="r" b="b"/>
            <a:pathLst>
              <a:path w="9408938" h="4551574">
                <a:moveTo>
                  <a:pt x="0" y="0"/>
                </a:moveTo>
                <a:lnTo>
                  <a:pt x="9408938" y="0"/>
                </a:lnTo>
                <a:lnTo>
                  <a:pt x="9408938" y="4551574"/>
                </a:lnTo>
                <a:lnTo>
                  <a:pt x="0" y="4551574"/>
                </a:lnTo>
                <a:lnTo>
                  <a:pt x="0" y="0"/>
                </a:lnTo>
                <a:close/>
              </a:path>
            </a:pathLst>
          </a:custGeom>
          <a:blipFill>
            <a:blip r:embed="rId4"/>
            <a:stretch>
              <a:fillRect/>
            </a:stretch>
          </a:blipFill>
        </p:spPr>
      </p:sp>
      <p:sp>
        <p:nvSpPr>
          <p:cNvPr id="4" name="Freeform 4"/>
          <p:cNvSpPr/>
          <p:nvPr/>
        </p:nvSpPr>
        <p:spPr>
          <a:xfrm>
            <a:off x="4319307" y="5742592"/>
            <a:ext cx="4135477" cy="4114800"/>
          </a:xfrm>
          <a:custGeom>
            <a:avLst/>
            <a:gdLst/>
            <a:ahLst/>
            <a:cxnLst/>
            <a:rect l="l" t="t" r="r" b="b"/>
            <a:pathLst>
              <a:path w="4135477" h="4114800">
                <a:moveTo>
                  <a:pt x="0" y="0"/>
                </a:moveTo>
                <a:lnTo>
                  <a:pt x="4135477" y="0"/>
                </a:lnTo>
                <a:lnTo>
                  <a:pt x="4135477" y="4114800"/>
                </a:lnTo>
                <a:lnTo>
                  <a:pt x="0" y="4114800"/>
                </a:lnTo>
                <a:lnTo>
                  <a:pt x="0" y="0"/>
                </a:lnTo>
                <a:close/>
              </a:path>
            </a:pathLst>
          </a:custGeom>
          <a:blipFill>
            <a:blip r:embed="rId5"/>
            <a:stretch>
              <a:fillRect/>
            </a:stretch>
          </a:blipFill>
        </p:spPr>
      </p:sp>
      <p:sp>
        <p:nvSpPr>
          <p:cNvPr id="5" name="TextBox 5"/>
          <p:cNvSpPr txBox="1"/>
          <p:nvPr/>
        </p:nvSpPr>
        <p:spPr>
          <a:xfrm>
            <a:off x="1028700" y="2134776"/>
            <a:ext cx="10716691" cy="3008724"/>
          </a:xfrm>
          <a:prstGeom prst="rect">
            <a:avLst/>
          </a:prstGeom>
        </p:spPr>
        <p:txBody>
          <a:bodyPr lIns="0" tIns="0" rIns="0" bIns="0" rtlCol="0" anchor="t">
            <a:spAutoFit/>
          </a:bodyPr>
          <a:lstStyle/>
          <a:p>
            <a:pPr algn="ctr">
              <a:lnSpc>
                <a:spcPts val="11199"/>
              </a:lnSpc>
            </a:pPr>
            <a:r>
              <a:rPr lang="en-US" sz="11199" b="1">
                <a:solidFill>
                  <a:srgbClr val="FFFFFF"/>
                </a:solidFill>
                <a:latin typeface="Poppins Ultra-Bold"/>
                <a:ea typeface="Poppins Ultra-Bold"/>
                <a:cs typeface="Poppins Ultra-Bold"/>
                <a:sym typeface="Poppins Ultra-Bold"/>
              </a:rPr>
              <a:t>Principios de DevOps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9368248">
            <a:off x="13780304" y="-2798572"/>
            <a:ext cx="6775227" cy="8946381"/>
          </a:xfrm>
          <a:custGeom>
            <a:avLst/>
            <a:gdLst/>
            <a:ahLst/>
            <a:cxnLst/>
            <a:rect l="l" t="t" r="r" b="b"/>
            <a:pathLst>
              <a:path w="6775227" h="8946381">
                <a:moveTo>
                  <a:pt x="0" y="0"/>
                </a:moveTo>
                <a:lnTo>
                  <a:pt x="6775227" y="0"/>
                </a:lnTo>
                <a:lnTo>
                  <a:pt x="6775227" y="8946381"/>
                </a:lnTo>
                <a:lnTo>
                  <a:pt x="0" y="8946381"/>
                </a:lnTo>
                <a:lnTo>
                  <a:pt x="0" y="0"/>
                </a:lnTo>
                <a:close/>
              </a:path>
            </a:pathLst>
          </a:custGeom>
          <a:blipFill>
            <a:blip r:embed="rId2">
              <a:extLst>
                <a:ext uri="{96DAC541-7B7A-43D3-8B79-37D633B846F1}">
                  <asvg:svgBlip xmlns:asvg="http://schemas.microsoft.com/office/drawing/2016/SVG/main" xmlns="" r:embed="rId3"/>
                </a:ext>
              </a:extLst>
            </a:blip>
            <a:stretch>
              <a:fillRect r="-36481"/>
            </a:stretch>
          </a:blipFill>
        </p:spPr>
      </p:sp>
      <p:sp>
        <p:nvSpPr>
          <p:cNvPr id="8" name="TextBox 8"/>
          <p:cNvSpPr txBox="1"/>
          <p:nvPr/>
        </p:nvSpPr>
        <p:spPr>
          <a:xfrm>
            <a:off x="2895600" y="3695700"/>
            <a:ext cx="11338178" cy="2423740"/>
          </a:xfrm>
          <a:prstGeom prst="rect">
            <a:avLst/>
          </a:prstGeom>
        </p:spPr>
        <p:txBody>
          <a:bodyPr lIns="0" tIns="0" rIns="0" bIns="0" rtlCol="0" anchor="t">
            <a:spAutoFit/>
          </a:bodyPr>
          <a:lstStyle/>
          <a:p>
            <a:pPr algn="ctr">
              <a:lnSpc>
                <a:spcPts val="6300"/>
              </a:lnSpc>
            </a:pPr>
            <a:r>
              <a:rPr lang="en-US" sz="4500" b="1" dirty="0" err="1" smtClean="0">
                <a:solidFill>
                  <a:srgbClr val="FFFFFF"/>
                </a:solidFill>
                <a:latin typeface="Poppins Ultra-Bold"/>
                <a:ea typeface="Poppins Ultra-Bold"/>
                <a:cs typeface="Poppins Ultra-Bold"/>
                <a:sym typeface="Poppins Ultra-Bold"/>
              </a:rPr>
              <a:t>Repositorio</a:t>
            </a:r>
            <a:r>
              <a:rPr lang="en-US" sz="4500" b="1" dirty="0">
                <a:solidFill>
                  <a:srgbClr val="FFFFFF"/>
                </a:solidFill>
                <a:latin typeface="Poppins Ultra-Bold"/>
                <a:ea typeface="Poppins Ultra-Bold"/>
                <a:cs typeface="Poppins Ultra-Bold"/>
                <a:sym typeface="Poppins Ultra-Bold"/>
              </a:rPr>
              <a:t> GITHUB:</a:t>
            </a:r>
            <a:br>
              <a:rPr lang="en-US" sz="4500" b="1" dirty="0">
                <a:solidFill>
                  <a:srgbClr val="FFFFFF"/>
                </a:solidFill>
                <a:latin typeface="Poppins Ultra-Bold"/>
                <a:ea typeface="Poppins Ultra-Bold"/>
                <a:cs typeface="Poppins Ultra-Bold"/>
                <a:sym typeface="Poppins Ultra-Bold"/>
              </a:rPr>
            </a:br>
            <a:r>
              <a:rPr lang="en-US" sz="2800" b="1" dirty="0">
                <a:solidFill>
                  <a:srgbClr val="FFFFFF"/>
                </a:solidFill>
                <a:latin typeface="Poppins Ultra-Bold"/>
                <a:ea typeface="Poppins Ultra-Bold"/>
                <a:cs typeface="Poppins Ultra-Bold"/>
                <a:sym typeface="Poppins Ultra-Bold"/>
              </a:rPr>
              <a:t>https://github.com/Zer0MT/proyecto-git</a:t>
            </a:r>
            <a:r>
              <a:rPr lang="en-US" sz="4500" b="1" dirty="0" smtClean="0">
                <a:solidFill>
                  <a:srgbClr val="FFFFFF"/>
                </a:solidFill>
                <a:latin typeface="Poppins Ultra-Bold"/>
                <a:ea typeface="Poppins Ultra-Bold"/>
                <a:cs typeface="Poppins Ultra-Bold"/>
                <a:sym typeface="Poppins Ultra-Bold"/>
              </a:rPr>
              <a:t/>
            </a:r>
            <a:br>
              <a:rPr lang="en-US" sz="4500" b="1" dirty="0" smtClean="0">
                <a:solidFill>
                  <a:srgbClr val="FFFFFF"/>
                </a:solidFill>
                <a:latin typeface="Poppins Ultra-Bold"/>
                <a:ea typeface="Poppins Ultra-Bold"/>
                <a:cs typeface="Poppins Ultra-Bold"/>
                <a:sym typeface="Poppins Ultra-Bold"/>
              </a:rPr>
            </a:br>
            <a:endParaRPr lang="en-US" sz="4500" b="1" dirty="0">
              <a:solidFill>
                <a:srgbClr val="FFFFFF"/>
              </a:solidFill>
              <a:latin typeface="Poppins Ultra-Bold"/>
              <a:ea typeface="Poppins Ultra-Bold"/>
              <a:cs typeface="Poppins Ultra-Bold"/>
              <a:sym typeface="Poppins Ultra-Bold"/>
            </a:endParaRPr>
          </a:p>
        </p:txBody>
      </p:sp>
    </p:spTree>
    <p:extLst>
      <p:ext uri="{BB962C8B-B14F-4D97-AF65-F5344CB8AC3E}">
        <p14:creationId xmlns:p14="http://schemas.microsoft.com/office/powerpoint/2010/main" val="121261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FFCD"/>
        </a:solidFill>
        <a:effectLst/>
      </p:bgPr>
    </p:bg>
    <p:spTree>
      <p:nvGrpSpPr>
        <p:cNvPr id="1" name=""/>
        <p:cNvGrpSpPr/>
        <p:nvPr/>
      </p:nvGrpSpPr>
      <p:grpSpPr>
        <a:xfrm>
          <a:off x="0" y="0"/>
          <a:ext cx="0" cy="0"/>
          <a:chOff x="0" y="0"/>
          <a:chExt cx="0" cy="0"/>
        </a:xfrm>
      </p:grpSpPr>
      <p:grpSp>
        <p:nvGrpSpPr>
          <p:cNvPr id="2" name="Group 2"/>
          <p:cNvGrpSpPr/>
          <p:nvPr/>
        </p:nvGrpSpPr>
        <p:grpSpPr>
          <a:xfrm>
            <a:off x="8877136" y="3617150"/>
            <a:ext cx="643754" cy="6437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p:spPr>
        </p:sp>
        <p:sp>
          <p:nvSpPr>
            <p:cNvPr id="4" name="TextBox 4"/>
            <p:cNvSpPr txBox="1"/>
            <p:nvPr/>
          </p:nvSpPr>
          <p:spPr>
            <a:xfrm>
              <a:off x="76200" y="9525"/>
              <a:ext cx="660400" cy="727075"/>
            </a:xfrm>
            <a:prstGeom prst="rect">
              <a:avLst/>
            </a:prstGeom>
          </p:spPr>
          <p:txBody>
            <a:bodyPr lIns="0" tIns="0" rIns="0" bIns="0" rtlCol="0" anchor="ctr"/>
            <a:lstStyle/>
            <a:p>
              <a:pPr algn="ctr">
                <a:lnSpc>
                  <a:spcPts val="2800"/>
                </a:lnSpc>
              </a:pPr>
              <a:r>
                <a:rPr lang="en-US" sz="2000" b="1">
                  <a:solidFill>
                    <a:srgbClr val="CAFFCD"/>
                  </a:solidFill>
                  <a:latin typeface="Poppins Ultra-Bold"/>
                  <a:ea typeface="Poppins Ultra-Bold"/>
                  <a:cs typeface="Poppins Ultra-Bold"/>
                  <a:sym typeface="Poppins Ultra-Bold"/>
                </a:rPr>
                <a:t>1</a:t>
              </a:r>
            </a:p>
          </p:txBody>
        </p:sp>
      </p:grpSp>
      <p:grpSp>
        <p:nvGrpSpPr>
          <p:cNvPr id="5" name="Group 5"/>
          <p:cNvGrpSpPr/>
          <p:nvPr/>
        </p:nvGrpSpPr>
        <p:grpSpPr>
          <a:xfrm>
            <a:off x="8877136" y="4767586"/>
            <a:ext cx="643754" cy="6437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7" name="TextBox 7"/>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2</a:t>
              </a:r>
            </a:p>
          </p:txBody>
        </p:sp>
      </p:grpSp>
      <p:grpSp>
        <p:nvGrpSpPr>
          <p:cNvPr id="8" name="Group 8"/>
          <p:cNvGrpSpPr/>
          <p:nvPr/>
        </p:nvGrpSpPr>
        <p:grpSpPr>
          <a:xfrm>
            <a:off x="8877136" y="5918023"/>
            <a:ext cx="643754" cy="6437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10" name="TextBox 10"/>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3</a:t>
              </a:r>
            </a:p>
          </p:txBody>
        </p:sp>
      </p:grpSp>
      <p:grpSp>
        <p:nvGrpSpPr>
          <p:cNvPr id="11" name="Group 11"/>
          <p:cNvGrpSpPr/>
          <p:nvPr/>
        </p:nvGrpSpPr>
        <p:grpSpPr>
          <a:xfrm>
            <a:off x="8877136" y="7068460"/>
            <a:ext cx="643754" cy="6437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13" name="TextBox 13"/>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4</a:t>
              </a:r>
            </a:p>
          </p:txBody>
        </p:sp>
      </p:grpSp>
      <p:grpSp>
        <p:nvGrpSpPr>
          <p:cNvPr id="14" name="Group 14"/>
          <p:cNvGrpSpPr/>
          <p:nvPr/>
        </p:nvGrpSpPr>
        <p:grpSpPr>
          <a:xfrm>
            <a:off x="8877136" y="8218896"/>
            <a:ext cx="643754" cy="6437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16" name="TextBox 16"/>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5</a:t>
              </a:r>
            </a:p>
          </p:txBody>
        </p:sp>
      </p:grpSp>
      <p:grpSp>
        <p:nvGrpSpPr>
          <p:cNvPr id="17" name="Group 17"/>
          <p:cNvGrpSpPr/>
          <p:nvPr/>
        </p:nvGrpSpPr>
        <p:grpSpPr>
          <a:xfrm>
            <a:off x="13164902" y="4772167"/>
            <a:ext cx="643754" cy="6437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19" name="TextBox 19"/>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6</a:t>
              </a:r>
            </a:p>
          </p:txBody>
        </p:sp>
      </p:grpSp>
      <p:grpSp>
        <p:nvGrpSpPr>
          <p:cNvPr id="20" name="Group 20"/>
          <p:cNvGrpSpPr/>
          <p:nvPr/>
        </p:nvGrpSpPr>
        <p:grpSpPr>
          <a:xfrm>
            <a:off x="13164902" y="5922604"/>
            <a:ext cx="643754" cy="64375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0D0D"/>
            </a:solidFill>
            <a:ln cap="sq">
              <a:noFill/>
              <a:prstDash val="solid"/>
              <a:miter/>
            </a:ln>
          </p:spPr>
        </p:sp>
        <p:sp>
          <p:nvSpPr>
            <p:cNvPr id="22" name="TextBox 22"/>
            <p:cNvSpPr txBox="1"/>
            <p:nvPr/>
          </p:nvSpPr>
          <p:spPr>
            <a:xfrm>
              <a:off x="76200" y="9525"/>
              <a:ext cx="660400" cy="727075"/>
            </a:xfrm>
            <a:prstGeom prst="rect">
              <a:avLst/>
            </a:prstGeom>
          </p:spPr>
          <p:txBody>
            <a:bodyPr lIns="0" tIns="0" rIns="0" bIns="0" rtlCol="0" anchor="ctr"/>
            <a:lstStyle/>
            <a:p>
              <a:pPr marL="0" lvl="0" indent="0" algn="ctr">
                <a:lnSpc>
                  <a:spcPts val="2800"/>
                </a:lnSpc>
                <a:spcBef>
                  <a:spcPct val="0"/>
                </a:spcBef>
              </a:pPr>
              <a:r>
                <a:rPr lang="en-US" sz="2000" b="1">
                  <a:solidFill>
                    <a:srgbClr val="CAFFCD"/>
                  </a:solidFill>
                  <a:latin typeface="Poppins Ultra-Bold"/>
                  <a:ea typeface="Poppins Ultra-Bold"/>
                  <a:cs typeface="Poppins Ultra-Bold"/>
                  <a:sym typeface="Poppins Ultra-Bold"/>
                </a:rPr>
                <a:t>7</a:t>
              </a:r>
            </a:p>
          </p:txBody>
        </p:sp>
      </p:grpSp>
      <p:sp>
        <p:nvSpPr>
          <p:cNvPr id="23" name="Freeform 23"/>
          <p:cNvSpPr/>
          <p:nvPr/>
        </p:nvSpPr>
        <p:spPr>
          <a:xfrm flipH="1">
            <a:off x="-4374957" y="1028700"/>
            <a:ext cx="11075316" cy="11075316"/>
          </a:xfrm>
          <a:custGeom>
            <a:avLst/>
            <a:gdLst/>
            <a:ahLst/>
            <a:cxnLst/>
            <a:rect l="l" t="t" r="r" b="b"/>
            <a:pathLst>
              <a:path w="11075316" h="11075316">
                <a:moveTo>
                  <a:pt x="11075316" y="0"/>
                </a:moveTo>
                <a:lnTo>
                  <a:pt x="0" y="0"/>
                </a:lnTo>
                <a:lnTo>
                  <a:pt x="0" y="11075316"/>
                </a:lnTo>
                <a:lnTo>
                  <a:pt x="11075316" y="11075316"/>
                </a:lnTo>
                <a:lnTo>
                  <a:pt x="11075316"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4" name="TextBox 24"/>
          <p:cNvSpPr txBox="1"/>
          <p:nvPr/>
        </p:nvSpPr>
        <p:spPr>
          <a:xfrm>
            <a:off x="9715249" y="3710777"/>
            <a:ext cx="2849388" cy="368327"/>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Qué es DevOps</a:t>
            </a:r>
          </a:p>
        </p:txBody>
      </p:sp>
      <p:sp>
        <p:nvSpPr>
          <p:cNvPr id="25" name="TextBox 25"/>
          <p:cNvSpPr txBox="1"/>
          <p:nvPr/>
        </p:nvSpPr>
        <p:spPr>
          <a:xfrm>
            <a:off x="9715249" y="4861214"/>
            <a:ext cx="2849388" cy="720779"/>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Automatización en DevOps</a:t>
            </a:r>
          </a:p>
        </p:txBody>
      </p:sp>
      <p:sp>
        <p:nvSpPr>
          <p:cNvPr id="26" name="TextBox 26"/>
          <p:cNvSpPr txBox="1"/>
          <p:nvPr/>
        </p:nvSpPr>
        <p:spPr>
          <a:xfrm>
            <a:off x="9715249" y="6011651"/>
            <a:ext cx="2849388" cy="368327"/>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Agile</a:t>
            </a:r>
          </a:p>
        </p:txBody>
      </p:sp>
      <p:sp>
        <p:nvSpPr>
          <p:cNvPr id="27" name="TextBox 27"/>
          <p:cNvSpPr txBox="1"/>
          <p:nvPr/>
        </p:nvSpPr>
        <p:spPr>
          <a:xfrm>
            <a:off x="9715249" y="7162087"/>
            <a:ext cx="2849388" cy="368327"/>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AWS Cloudwatch</a:t>
            </a:r>
          </a:p>
        </p:txBody>
      </p:sp>
      <p:sp>
        <p:nvSpPr>
          <p:cNvPr id="28" name="TextBox 28"/>
          <p:cNvSpPr txBox="1"/>
          <p:nvPr/>
        </p:nvSpPr>
        <p:spPr>
          <a:xfrm>
            <a:off x="9715249" y="8312524"/>
            <a:ext cx="2849388" cy="720779"/>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DevSecOps y SonarQube</a:t>
            </a:r>
          </a:p>
        </p:txBody>
      </p:sp>
      <p:sp>
        <p:nvSpPr>
          <p:cNvPr id="29" name="TextBox 29"/>
          <p:cNvSpPr txBox="1"/>
          <p:nvPr/>
        </p:nvSpPr>
        <p:spPr>
          <a:xfrm>
            <a:off x="14000223" y="4865795"/>
            <a:ext cx="3259077" cy="368327"/>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AWS CodePipeline</a:t>
            </a:r>
          </a:p>
        </p:txBody>
      </p:sp>
      <p:sp>
        <p:nvSpPr>
          <p:cNvPr id="30" name="TextBox 30"/>
          <p:cNvSpPr txBox="1"/>
          <p:nvPr/>
        </p:nvSpPr>
        <p:spPr>
          <a:xfrm>
            <a:off x="14000223" y="6016232"/>
            <a:ext cx="3259077" cy="368327"/>
          </a:xfrm>
          <a:prstGeom prst="rect">
            <a:avLst/>
          </a:prstGeom>
        </p:spPr>
        <p:txBody>
          <a:bodyPr lIns="0" tIns="0" rIns="0" bIns="0" rtlCol="0" anchor="t">
            <a:spAutoFit/>
          </a:bodyPr>
          <a:lstStyle/>
          <a:p>
            <a:pPr algn="l">
              <a:lnSpc>
                <a:spcPts val="2800"/>
              </a:lnSpc>
            </a:pPr>
            <a:r>
              <a:rPr lang="en-US" sz="2000" b="1">
                <a:solidFill>
                  <a:srgbClr val="0D0D0D"/>
                </a:solidFill>
                <a:latin typeface="Poppins Medium"/>
                <a:ea typeface="Poppins Medium"/>
                <a:cs typeface="Poppins Medium"/>
                <a:sym typeface="Poppins Medium"/>
              </a:rPr>
              <a:t>Pruebas Automatizadas</a:t>
            </a:r>
          </a:p>
        </p:txBody>
      </p:sp>
      <p:sp>
        <p:nvSpPr>
          <p:cNvPr id="31" name="TextBox 31"/>
          <p:cNvSpPr txBox="1"/>
          <p:nvPr/>
        </p:nvSpPr>
        <p:spPr>
          <a:xfrm>
            <a:off x="8877136" y="1233849"/>
            <a:ext cx="8382164" cy="1250950"/>
          </a:xfrm>
          <a:prstGeom prst="rect">
            <a:avLst/>
          </a:prstGeom>
        </p:spPr>
        <p:txBody>
          <a:bodyPr lIns="0" tIns="0" rIns="0" bIns="0" rtlCol="0" anchor="t">
            <a:spAutoFit/>
          </a:bodyPr>
          <a:lstStyle/>
          <a:p>
            <a:pPr algn="l">
              <a:lnSpc>
                <a:spcPts val="9799"/>
              </a:lnSpc>
            </a:pPr>
            <a:r>
              <a:rPr lang="en-US" sz="6999" b="1">
                <a:solidFill>
                  <a:srgbClr val="0D0D0D"/>
                </a:solidFill>
                <a:latin typeface="Poppins Ultra-Bold"/>
                <a:ea typeface="Poppins Ultra-Bold"/>
                <a:cs typeface="Poppins Ultra-Bold"/>
                <a:sym typeface="Poppins Ultra-Bold"/>
              </a:rPr>
              <a:t>Índice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flipH="1">
            <a:off x="15075157" y="-82051"/>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a:off x="2581424" y="4877992"/>
            <a:ext cx="928966" cy="92896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861850" y="4877992"/>
            <a:ext cx="928966" cy="928966"/>
            <a:chOff x="0" y="0"/>
            <a:chExt cx="1238621" cy="1238621"/>
          </a:xfrm>
        </p:grpSpPr>
        <p:grpSp>
          <p:nvGrpSpPr>
            <p:cNvPr id="7" name="Group 7"/>
            <p:cNvGrpSpPr/>
            <p:nvPr/>
          </p:nvGrpSpPr>
          <p:grpSpPr>
            <a:xfrm>
              <a:off x="0" y="0"/>
              <a:ext cx="1238621" cy="12386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04974" y="436424"/>
              <a:ext cx="628673" cy="365773"/>
            </a:xfrm>
            <a:custGeom>
              <a:avLst/>
              <a:gdLst/>
              <a:ahLst/>
              <a:cxnLst/>
              <a:rect l="l" t="t" r="r" b="b"/>
              <a:pathLst>
                <a:path w="628673" h="365773">
                  <a:moveTo>
                    <a:pt x="0" y="0"/>
                  </a:moveTo>
                  <a:lnTo>
                    <a:pt x="628673" y="0"/>
                  </a:lnTo>
                  <a:lnTo>
                    <a:pt x="628673" y="365773"/>
                  </a:lnTo>
                  <a:lnTo>
                    <a:pt x="0" y="3657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grpSp>
        <p:nvGrpSpPr>
          <p:cNvPr id="11" name="Group 11"/>
          <p:cNvGrpSpPr/>
          <p:nvPr/>
        </p:nvGrpSpPr>
        <p:grpSpPr>
          <a:xfrm>
            <a:off x="14610674" y="4877992"/>
            <a:ext cx="928966" cy="928966"/>
            <a:chOff x="0" y="0"/>
            <a:chExt cx="1238621" cy="1238621"/>
          </a:xfrm>
        </p:grpSpPr>
        <p:grpSp>
          <p:nvGrpSpPr>
            <p:cNvPr id="12" name="Group 12"/>
            <p:cNvGrpSpPr/>
            <p:nvPr/>
          </p:nvGrpSpPr>
          <p:grpSpPr>
            <a:xfrm>
              <a:off x="0" y="0"/>
              <a:ext cx="1238621" cy="12386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04974" y="304974"/>
              <a:ext cx="628673" cy="628673"/>
            </a:xfrm>
            <a:custGeom>
              <a:avLst/>
              <a:gdLst/>
              <a:ahLst/>
              <a:cxnLst/>
              <a:rect l="l" t="t" r="r" b="b"/>
              <a:pathLst>
                <a:path w="628673" h="628673">
                  <a:moveTo>
                    <a:pt x="0" y="0"/>
                  </a:moveTo>
                  <a:lnTo>
                    <a:pt x="628673" y="0"/>
                  </a:lnTo>
                  <a:lnTo>
                    <a:pt x="628673" y="628673"/>
                  </a:lnTo>
                  <a:lnTo>
                    <a:pt x="0" y="62867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16" name="Freeform 16"/>
          <p:cNvSpPr/>
          <p:nvPr/>
        </p:nvSpPr>
        <p:spPr>
          <a:xfrm>
            <a:off x="2752587" y="5061449"/>
            <a:ext cx="586639" cy="586639"/>
          </a:xfrm>
          <a:custGeom>
            <a:avLst/>
            <a:gdLst/>
            <a:ahLst/>
            <a:cxnLst/>
            <a:rect l="l" t="t" r="r" b="b"/>
            <a:pathLst>
              <a:path w="586639" h="586639">
                <a:moveTo>
                  <a:pt x="0" y="0"/>
                </a:moveTo>
                <a:lnTo>
                  <a:pt x="586640" y="0"/>
                </a:lnTo>
                <a:lnTo>
                  <a:pt x="586640" y="586639"/>
                </a:lnTo>
                <a:lnTo>
                  <a:pt x="0" y="58663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7" name="Freeform 17"/>
          <p:cNvSpPr/>
          <p:nvPr/>
        </p:nvSpPr>
        <p:spPr>
          <a:xfrm>
            <a:off x="13038331" y="199792"/>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8" name="Group 18"/>
          <p:cNvGrpSpPr/>
          <p:nvPr/>
        </p:nvGrpSpPr>
        <p:grpSpPr>
          <a:xfrm>
            <a:off x="12654390" y="5965111"/>
            <a:ext cx="4841534" cy="1839134"/>
            <a:chOff x="0" y="0"/>
            <a:chExt cx="6455379" cy="2452179"/>
          </a:xfrm>
        </p:grpSpPr>
        <p:sp>
          <p:nvSpPr>
            <p:cNvPr id="19" name="TextBox 19"/>
            <p:cNvSpPr txBox="1"/>
            <p:nvPr/>
          </p:nvSpPr>
          <p:spPr>
            <a:xfrm>
              <a:off x="0" y="476420"/>
              <a:ext cx="6455379" cy="1975759"/>
            </a:xfrm>
            <a:prstGeom prst="rect">
              <a:avLst/>
            </a:prstGeom>
          </p:spPr>
          <p:txBody>
            <a:bodyPr lIns="0" tIns="0" rIns="0" bIns="0" rtlCol="0" anchor="t">
              <a:spAutoFit/>
            </a:bodyPr>
            <a:lstStyle/>
            <a:p>
              <a:pPr marL="388622" lvl="1" indent="-194311" algn="ctr">
                <a:lnSpc>
                  <a:spcPts val="2340"/>
                </a:lnSpc>
                <a:buFont typeface="Arial"/>
                <a:buChar char="•"/>
              </a:pPr>
              <a:r>
                <a:rPr lang="en-US" sz="1800">
                  <a:solidFill>
                    <a:srgbClr val="FFFFFF"/>
                  </a:solidFill>
                  <a:latin typeface="Poppins"/>
                  <a:ea typeface="Poppins"/>
                  <a:cs typeface="Poppins"/>
                  <a:sym typeface="Poppins"/>
                </a:rPr>
                <a:t>Menos errores en producción</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Mayor velocidad de entrega</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Mejor calidad del software</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Equipos más alineados y eficientes</a:t>
              </a:r>
            </a:p>
            <a:p>
              <a:pPr algn="ctr">
                <a:lnSpc>
                  <a:spcPts val="2340"/>
                </a:lnSpc>
              </a:pPr>
              <a:endParaRPr lang="en-US" sz="1800">
                <a:solidFill>
                  <a:srgbClr val="FFFFFF"/>
                </a:solidFill>
                <a:latin typeface="Poppins"/>
                <a:ea typeface="Poppins"/>
                <a:cs typeface="Poppins"/>
                <a:sym typeface="Poppins"/>
              </a:endParaRPr>
            </a:p>
          </p:txBody>
        </p:sp>
        <p:sp>
          <p:nvSpPr>
            <p:cNvPr id="20" name="TextBox 20"/>
            <p:cNvSpPr txBox="1"/>
            <p:nvPr/>
          </p:nvSpPr>
          <p:spPr>
            <a:xfrm>
              <a:off x="0" y="-66675"/>
              <a:ext cx="6455379" cy="468877"/>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Beneficios:</a:t>
              </a:r>
            </a:p>
          </p:txBody>
        </p:sp>
      </p:grpSp>
      <p:grpSp>
        <p:nvGrpSpPr>
          <p:cNvPr id="21" name="Group 21"/>
          <p:cNvGrpSpPr/>
          <p:nvPr/>
        </p:nvGrpSpPr>
        <p:grpSpPr>
          <a:xfrm>
            <a:off x="0" y="6052658"/>
            <a:ext cx="6091814" cy="3610460"/>
            <a:chOff x="0" y="0"/>
            <a:chExt cx="8122418" cy="4813946"/>
          </a:xfrm>
        </p:grpSpPr>
        <p:sp>
          <p:nvSpPr>
            <p:cNvPr id="22" name="TextBox 22"/>
            <p:cNvSpPr txBox="1"/>
            <p:nvPr/>
          </p:nvSpPr>
          <p:spPr>
            <a:xfrm>
              <a:off x="0" y="476420"/>
              <a:ext cx="8122418" cy="4337526"/>
            </a:xfrm>
            <a:prstGeom prst="rect">
              <a:avLst/>
            </a:prstGeom>
          </p:spPr>
          <p:txBody>
            <a:bodyPr lIns="0" tIns="0" rIns="0" bIns="0" rtlCol="0" anchor="t">
              <a:spAutoFit/>
            </a:bodyPr>
            <a:lstStyle/>
            <a:p>
              <a:pPr marL="388622" lvl="1" indent="-194311" algn="ctr">
                <a:lnSpc>
                  <a:spcPts val="2340"/>
                </a:lnSpc>
                <a:buFont typeface="Arial"/>
                <a:buChar char="•"/>
              </a:pPr>
              <a:r>
                <a:rPr lang="en-US" sz="1800">
                  <a:solidFill>
                    <a:srgbClr val="FFFFFF"/>
                  </a:solidFill>
                  <a:latin typeface="Poppins"/>
                  <a:ea typeface="Poppins"/>
                  <a:cs typeface="Poppins"/>
                  <a:sym typeface="Poppins"/>
                </a:rPr>
                <a:t>Entrega continua: poder lanzar nuevas versiones de software de forma frecuente y confiable.</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Automatización: desde pruebas, integración, despliegue hasta la supervisión.</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Colaboración: fomentar la comunicación entre equipos.</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Escalabilidad: poder manejar más usuarios o datos sin perder calidad o eficiencia.</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Retroalimentación rápida: detectar errores o problemas lo antes posible.</a:t>
              </a:r>
            </a:p>
            <a:p>
              <a:pPr algn="ctr">
                <a:lnSpc>
                  <a:spcPts val="2340"/>
                </a:lnSpc>
              </a:pPr>
              <a:endParaRPr lang="en-US" sz="1800">
                <a:solidFill>
                  <a:srgbClr val="FFFFFF"/>
                </a:solidFill>
                <a:latin typeface="Poppins"/>
                <a:ea typeface="Poppins"/>
                <a:cs typeface="Poppins"/>
                <a:sym typeface="Poppins"/>
              </a:endParaRPr>
            </a:p>
          </p:txBody>
        </p:sp>
        <p:sp>
          <p:nvSpPr>
            <p:cNvPr id="23" name="TextBox 23"/>
            <p:cNvSpPr txBox="1"/>
            <p:nvPr/>
          </p:nvSpPr>
          <p:spPr>
            <a:xfrm>
              <a:off x="0" y="-66675"/>
              <a:ext cx="8122418" cy="468877"/>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Principales objetivos de DevOps:</a:t>
              </a:r>
            </a:p>
          </p:txBody>
        </p:sp>
      </p:grpSp>
      <p:grpSp>
        <p:nvGrpSpPr>
          <p:cNvPr id="24" name="Group 24"/>
          <p:cNvGrpSpPr/>
          <p:nvPr/>
        </p:nvGrpSpPr>
        <p:grpSpPr>
          <a:xfrm>
            <a:off x="6098093" y="5965111"/>
            <a:ext cx="6091814" cy="2134355"/>
            <a:chOff x="0" y="0"/>
            <a:chExt cx="8122418" cy="2845807"/>
          </a:xfrm>
        </p:grpSpPr>
        <p:sp>
          <p:nvSpPr>
            <p:cNvPr id="25" name="TextBox 25"/>
            <p:cNvSpPr txBox="1"/>
            <p:nvPr/>
          </p:nvSpPr>
          <p:spPr>
            <a:xfrm>
              <a:off x="0" y="476420"/>
              <a:ext cx="8122418" cy="2369387"/>
            </a:xfrm>
            <a:prstGeom prst="rect">
              <a:avLst/>
            </a:prstGeom>
          </p:spPr>
          <p:txBody>
            <a:bodyPr lIns="0" tIns="0" rIns="0" bIns="0" rtlCol="0" anchor="t">
              <a:spAutoFit/>
            </a:bodyPr>
            <a:lstStyle/>
            <a:p>
              <a:pPr marL="388622" lvl="1" indent="-194311" algn="ctr">
                <a:lnSpc>
                  <a:spcPts val="2340"/>
                </a:lnSpc>
                <a:buFont typeface="Arial"/>
                <a:buChar char="•"/>
              </a:pPr>
              <a:r>
                <a:rPr lang="en-US" sz="1800">
                  <a:solidFill>
                    <a:srgbClr val="FFFFFF"/>
                  </a:solidFill>
                  <a:latin typeface="Poppins"/>
                  <a:ea typeface="Poppins"/>
                  <a:cs typeface="Poppins"/>
                  <a:sym typeface="Poppins"/>
                </a:rPr>
                <a:t>Integración continua / entrega continua (CI/CD): Jenkins, GitLab CI/CD, GitHub Actions</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Contenedores y orquestación: Docker, Kubernetes</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Infraestructura como código: Terraform, Ansible, AWS CloudFormation</a:t>
              </a:r>
            </a:p>
            <a:p>
              <a:pPr marL="388622" lvl="1" indent="-194311" algn="ctr">
                <a:lnSpc>
                  <a:spcPts val="2340"/>
                </a:lnSpc>
                <a:buFont typeface="Arial"/>
                <a:buChar char="•"/>
              </a:pPr>
              <a:r>
                <a:rPr lang="en-US" sz="1800">
                  <a:solidFill>
                    <a:srgbClr val="FFFFFF"/>
                  </a:solidFill>
                  <a:latin typeface="Poppins"/>
                  <a:ea typeface="Poppins"/>
                  <a:cs typeface="Poppins"/>
                  <a:sym typeface="Poppins"/>
                </a:rPr>
                <a:t>Monitoreo: Prometheus, Grafana, ELK stack</a:t>
              </a:r>
            </a:p>
          </p:txBody>
        </p:sp>
        <p:sp>
          <p:nvSpPr>
            <p:cNvPr id="26" name="TextBox 26"/>
            <p:cNvSpPr txBox="1"/>
            <p:nvPr/>
          </p:nvSpPr>
          <p:spPr>
            <a:xfrm>
              <a:off x="0" y="-66675"/>
              <a:ext cx="8122418" cy="468877"/>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Herramientas típicas de DevOps:</a:t>
              </a:r>
            </a:p>
          </p:txBody>
        </p:sp>
      </p:grpSp>
      <p:sp>
        <p:nvSpPr>
          <p:cNvPr id="27" name="TextBox 27"/>
          <p:cNvSpPr txBox="1"/>
          <p:nvPr/>
        </p:nvSpPr>
        <p:spPr>
          <a:xfrm>
            <a:off x="2168796" y="833107"/>
            <a:ext cx="7157536" cy="868734"/>
          </a:xfrm>
          <a:prstGeom prst="rect">
            <a:avLst/>
          </a:prstGeom>
        </p:spPr>
        <p:txBody>
          <a:bodyPr lIns="0" tIns="0" rIns="0" bIns="0" rtlCol="0" anchor="t">
            <a:spAutoFit/>
          </a:bodyPr>
          <a:lstStyle/>
          <a:p>
            <a:pPr algn="ctr">
              <a:lnSpc>
                <a:spcPts val="6719"/>
              </a:lnSpc>
            </a:pPr>
            <a:r>
              <a:rPr lang="en-US" sz="4800" b="1">
                <a:solidFill>
                  <a:srgbClr val="FFFFFF"/>
                </a:solidFill>
                <a:latin typeface="Poppins Bold"/>
                <a:ea typeface="Poppins Bold"/>
                <a:cs typeface="Poppins Bold"/>
                <a:sym typeface="Poppins Bold"/>
              </a:rPr>
              <a:t>¿Qué es DevOps?</a:t>
            </a:r>
          </a:p>
        </p:txBody>
      </p:sp>
      <p:sp>
        <p:nvSpPr>
          <p:cNvPr id="28" name="TextBox 28"/>
          <p:cNvSpPr txBox="1"/>
          <p:nvPr/>
        </p:nvSpPr>
        <p:spPr>
          <a:xfrm>
            <a:off x="1028700" y="1978066"/>
            <a:ext cx="9860482" cy="2289554"/>
          </a:xfrm>
          <a:prstGeom prst="rect">
            <a:avLst/>
          </a:prstGeom>
        </p:spPr>
        <p:txBody>
          <a:bodyPr lIns="0" tIns="0" rIns="0" bIns="0" rtlCol="0" anchor="t">
            <a:spAutoFit/>
          </a:bodyPr>
          <a:lstStyle/>
          <a:p>
            <a:pPr algn="ctr">
              <a:lnSpc>
                <a:spcPts val="2600"/>
              </a:lnSpc>
            </a:pPr>
            <a:r>
              <a:rPr lang="en-US" sz="2000">
                <a:solidFill>
                  <a:srgbClr val="FFFFFF"/>
                </a:solidFill>
                <a:latin typeface="Poppins"/>
                <a:ea typeface="Poppins"/>
                <a:cs typeface="Poppins"/>
                <a:sym typeface="Poppins"/>
              </a:rPr>
              <a:t>DevOps es una filosofía o conjunto de prácticas que combina el desarrollo de software (Dev) y las operaciones de tecnología (Ops) con el objetivo de mejorar la colaboración entre equipos, automatizar procesos y entregar software de forma más rápida, eficiente y confiable.</a:t>
            </a:r>
          </a:p>
          <a:p>
            <a:pPr algn="ctr">
              <a:lnSpc>
                <a:spcPts val="2600"/>
              </a:lnSpc>
            </a:pPr>
            <a:r>
              <a:rPr lang="en-US" sz="2000">
                <a:solidFill>
                  <a:srgbClr val="FFFFFF"/>
                </a:solidFill>
                <a:latin typeface="Poppins"/>
                <a:ea typeface="Poppins"/>
                <a:cs typeface="Poppins"/>
                <a:sym typeface="Poppins"/>
              </a:rPr>
              <a:t>DevOps busca eliminar las barreras tradicionales entre quienes escriben el código (desarrolladores) y quienes lo implementan y mantienen en producción (operaciones).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10800000" flipV="1">
            <a:off x="13221213" y="-4915182"/>
            <a:ext cx="8893876" cy="8893876"/>
          </a:xfrm>
          <a:custGeom>
            <a:avLst/>
            <a:gdLst/>
            <a:ahLst/>
            <a:cxnLst/>
            <a:rect l="l" t="t" r="r" b="b"/>
            <a:pathLst>
              <a:path w="8893876" h="8893876">
                <a:moveTo>
                  <a:pt x="0" y="8893877"/>
                </a:moveTo>
                <a:lnTo>
                  <a:pt x="8893876" y="8893877"/>
                </a:lnTo>
                <a:lnTo>
                  <a:pt x="8893876" y="0"/>
                </a:lnTo>
                <a:lnTo>
                  <a:pt x="0" y="0"/>
                </a:lnTo>
                <a:lnTo>
                  <a:pt x="0" y="889387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643622" y="5238557"/>
            <a:ext cx="974090" cy="1091418"/>
          </a:xfrm>
          <a:custGeom>
            <a:avLst/>
            <a:gdLst/>
            <a:ahLst/>
            <a:cxnLst/>
            <a:rect l="l" t="t" r="r" b="b"/>
            <a:pathLst>
              <a:path w="974090" h="1091418">
                <a:moveTo>
                  <a:pt x="0" y="0"/>
                </a:moveTo>
                <a:lnTo>
                  <a:pt x="974091" y="0"/>
                </a:lnTo>
                <a:lnTo>
                  <a:pt x="974091" y="1091417"/>
                </a:lnTo>
                <a:lnTo>
                  <a:pt x="0" y="10914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499569" y="5238557"/>
            <a:ext cx="1096902" cy="1091418"/>
          </a:xfrm>
          <a:custGeom>
            <a:avLst/>
            <a:gdLst/>
            <a:ahLst/>
            <a:cxnLst/>
            <a:rect l="l" t="t" r="r" b="b"/>
            <a:pathLst>
              <a:path w="1096902" h="1091418">
                <a:moveTo>
                  <a:pt x="0" y="0"/>
                </a:moveTo>
                <a:lnTo>
                  <a:pt x="1096902" y="0"/>
                </a:lnTo>
                <a:lnTo>
                  <a:pt x="1096902" y="1091417"/>
                </a:lnTo>
                <a:lnTo>
                  <a:pt x="0" y="109141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363253" y="5238557"/>
            <a:ext cx="1235907" cy="1065970"/>
          </a:xfrm>
          <a:custGeom>
            <a:avLst/>
            <a:gdLst/>
            <a:ahLst/>
            <a:cxnLst/>
            <a:rect l="l" t="t" r="r" b="b"/>
            <a:pathLst>
              <a:path w="1235907" h="1065970">
                <a:moveTo>
                  <a:pt x="0" y="0"/>
                </a:moveTo>
                <a:lnTo>
                  <a:pt x="1235907" y="0"/>
                </a:lnTo>
                <a:lnTo>
                  <a:pt x="1235907" y="1065970"/>
                </a:lnTo>
                <a:lnTo>
                  <a:pt x="0" y="106597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2087703" y="847725"/>
            <a:ext cx="11131555" cy="2031337"/>
          </a:xfrm>
          <a:prstGeom prst="rect">
            <a:avLst/>
          </a:prstGeom>
        </p:spPr>
        <p:txBody>
          <a:bodyPr lIns="0" tIns="0" rIns="0" bIns="0" rtlCol="0" anchor="t">
            <a:spAutoFit/>
          </a:bodyPr>
          <a:lstStyle/>
          <a:p>
            <a:pPr algn="ctr">
              <a:lnSpc>
                <a:spcPts val="8400"/>
              </a:lnSpc>
            </a:pPr>
            <a:r>
              <a:rPr lang="en-US" sz="6000" b="1">
                <a:solidFill>
                  <a:srgbClr val="FFFFFF"/>
                </a:solidFill>
                <a:latin typeface="Poppins Ultra-Bold"/>
                <a:ea typeface="Poppins Ultra-Bold"/>
                <a:cs typeface="Poppins Ultra-Bold"/>
                <a:sym typeface="Poppins Ultra-Bold"/>
              </a:rPr>
              <a:t>Automatización en DevOps</a:t>
            </a:r>
          </a:p>
          <a:p>
            <a:pPr algn="ctr">
              <a:lnSpc>
                <a:spcPts val="1260"/>
              </a:lnSpc>
            </a:pPr>
            <a:r>
              <a:rPr lang="en-US" sz="900" b="1">
                <a:solidFill>
                  <a:srgbClr val="FFFFFF"/>
                </a:solidFill>
                <a:latin typeface="Poppins Ultra-Bold"/>
                <a:ea typeface="Poppins Ultra-Bold"/>
                <a:cs typeface="Poppins Ultra-Bold"/>
                <a:sym typeface="Poppins Ultra-Bold"/>
              </a:rPr>
              <a:t> </a:t>
            </a:r>
          </a:p>
          <a:p>
            <a:pPr algn="ctr">
              <a:lnSpc>
                <a:spcPts val="6020"/>
              </a:lnSpc>
            </a:pPr>
            <a:r>
              <a:rPr lang="en-US" sz="4300">
                <a:solidFill>
                  <a:srgbClr val="FFFFFF"/>
                </a:solidFill>
                <a:latin typeface="Poppins"/>
                <a:ea typeface="Poppins"/>
                <a:cs typeface="Poppins"/>
                <a:sym typeface="Poppins"/>
              </a:rPr>
              <a:t>Menos tareas manuales, Más eficiencia</a:t>
            </a:r>
          </a:p>
        </p:txBody>
      </p:sp>
      <p:sp>
        <p:nvSpPr>
          <p:cNvPr id="7" name="TextBox 7"/>
          <p:cNvSpPr txBox="1"/>
          <p:nvPr/>
        </p:nvSpPr>
        <p:spPr>
          <a:xfrm>
            <a:off x="1028700" y="6388129"/>
            <a:ext cx="4203935" cy="720778"/>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Terraform – Infraestructura como Código (IaC)</a:t>
            </a:r>
          </a:p>
        </p:txBody>
      </p:sp>
      <p:sp>
        <p:nvSpPr>
          <p:cNvPr id="8" name="TextBox 8"/>
          <p:cNvSpPr txBox="1"/>
          <p:nvPr/>
        </p:nvSpPr>
        <p:spPr>
          <a:xfrm>
            <a:off x="1028700" y="7194632"/>
            <a:ext cx="4203935" cy="2377007"/>
          </a:xfrm>
          <a:prstGeom prst="rect">
            <a:avLst/>
          </a:prstGeom>
        </p:spPr>
        <p:txBody>
          <a:bodyPr lIns="0" tIns="0" rIns="0" bIns="0" rtlCol="0" anchor="t">
            <a:spAutoFit/>
          </a:bodyPr>
          <a:lstStyle/>
          <a:p>
            <a:pPr algn="ctr">
              <a:lnSpc>
                <a:spcPts val="2340"/>
              </a:lnSpc>
            </a:pPr>
            <a:r>
              <a:rPr lang="en-US" sz="1800">
                <a:solidFill>
                  <a:srgbClr val="FFFFFF"/>
                </a:solidFill>
                <a:latin typeface="Poppins"/>
                <a:ea typeface="Poppins"/>
                <a:cs typeface="Poppins"/>
                <a:sym typeface="Poppins"/>
              </a:rPr>
              <a:t>Terraform permite automatizar la creación y gestión de la infraestructura (servidores, redes, bases de datos, etc.) de forma declarativa, es decir, tú defines en archivos de texto cómo debe verse tu infraestructura y Terraform se encarga de crearla o actualizarla.</a:t>
            </a:r>
          </a:p>
        </p:txBody>
      </p:sp>
      <p:sp>
        <p:nvSpPr>
          <p:cNvPr id="9" name="TextBox 9"/>
          <p:cNvSpPr txBox="1"/>
          <p:nvPr/>
        </p:nvSpPr>
        <p:spPr>
          <a:xfrm>
            <a:off x="6946052" y="6388129"/>
            <a:ext cx="4203935" cy="720778"/>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Ansible – Automatización de configuración</a:t>
            </a:r>
          </a:p>
        </p:txBody>
      </p:sp>
      <p:sp>
        <p:nvSpPr>
          <p:cNvPr id="10" name="TextBox 10"/>
          <p:cNvSpPr txBox="1"/>
          <p:nvPr/>
        </p:nvSpPr>
        <p:spPr>
          <a:xfrm>
            <a:off x="7042033" y="7194632"/>
            <a:ext cx="4203935" cy="1491344"/>
          </a:xfrm>
          <a:prstGeom prst="rect">
            <a:avLst/>
          </a:prstGeom>
        </p:spPr>
        <p:txBody>
          <a:bodyPr lIns="0" tIns="0" rIns="0" bIns="0" rtlCol="0" anchor="t">
            <a:spAutoFit/>
          </a:bodyPr>
          <a:lstStyle/>
          <a:p>
            <a:pPr algn="ctr">
              <a:lnSpc>
                <a:spcPts val="2340"/>
              </a:lnSpc>
            </a:pPr>
            <a:r>
              <a:rPr lang="en-US" sz="1800">
                <a:solidFill>
                  <a:srgbClr val="FFFFFF"/>
                </a:solidFill>
                <a:latin typeface="Poppins"/>
                <a:ea typeface="Poppins"/>
                <a:cs typeface="Poppins"/>
                <a:sym typeface="Poppins"/>
              </a:rPr>
              <a:t>Ansible se usa para configurar servidores, instalar software, aplicar parches, etc., todo sin tener que conectarte a cada máquina manualmente.</a:t>
            </a:r>
          </a:p>
        </p:txBody>
      </p:sp>
      <p:sp>
        <p:nvSpPr>
          <p:cNvPr id="11" name="TextBox 11"/>
          <p:cNvSpPr txBox="1"/>
          <p:nvPr/>
        </p:nvSpPr>
        <p:spPr>
          <a:xfrm>
            <a:off x="12864487" y="6388129"/>
            <a:ext cx="4203935" cy="720778"/>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CI/CD – Integración y entrega continuas</a:t>
            </a:r>
          </a:p>
        </p:txBody>
      </p:sp>
      <p:sp>
        <p:nvSpPr>
          <p:cNvPr id="12" name="TextBox 12"/>
          <p:cNvSpPr txBox="1"/>
          <p:nvPr/>
        </p:nvSpPr>
        <p:spPr>
          <a:xfrm>
            <a:off x="12864487" y="7194632"/>
            <a:ext cx="4203935" cy="1491344"/>
          </a:xfrm>
          <a:prstGeom prst="rect">
            <a:avLst/>
          </a:prstGeom>
        </p:spPr>
        <p:txBody>
          <a:bodyPr lIns="0" tIns="0" rIns="0" bIns="0" rtlCol="0" anchor="t">
            <a:spAutoFit/>
          </a:bodyPr>
          <a:lstStyle/>
          <a:p>
            <a:pPr algn="ctr">
              <a:lnSpc>
                <a:spcPts val="2340"/>
              </a:lnSpc>
            </a:pPr>
            <a:r>
              <a:rPr lang="en-US" sz="1800">
                <a:solidFill>
                  <a:srgbClr val="FFFFFF"/>
                </a:solidFill>
                <a:latin typeface="Poppins"/>
                <a:ea typeface="Poppins"/>
                <a:cs typeface="Poppins"/>
                <a:sym typeface="Poppins"/>
              </a:rPr>
              <a:t>Herramientas de CI/CD (como GitHub Actions, GitLab CI/CD o Jenkins) automatizan el proceso de construir, probar y desplegar aplicaciones.</a:t>
            </a:r>
          </a:p>
        </p:txBody>
      </p:sp>
      <p:sp>
        <p:nvSpPr>
          <p:cNvPr id="13" name="TextBox 13"/>
          <p:cNvSpPr txBox="1"/>
          <p:nvPr/>
        </p:nvSpPr>
        <p:spPr>
          <a:xfrm>
            <a:off x="1660043" y="3505078"/>
            <a:ext cx="14967915" cy="1425682"/>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La automatización en DevOps tiene como objetivo reemplazar tareas repetitivas y propensas a errores humanos con procesos automáticos, consistentes y reproducibles. Herramientas como Terraform, Ansible y las soluciones de CI/CD son clave en este enfoque.</a:t>
            </a:r>
          </a:p>
          <a:p>
            <a:pPr algn="ctr">
              <a:lnSpc>
                <a:spcPts val="2800"/>
              </a:lnSpc>
              <a:spcBef>
                <a:spcPct val="0"/>
              </a:spcBef>
            </a:pPr>
            <a:endParaRPr lang="en-US" sz="2000" b="1">
              <a:solidFill>
                <a:srgbClr val="FFFFFF"/>
              </a:solidFill>
              <a:latin typeface="Poppins Ultra-Bold"/>
              <a:ea typeface="Poppins Ultra-Bold"/>
              <a:cs typeface="Poppins Ultra-Bold"/>
              <a:sym typeface="Poppins Ul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2276944" y="9178724"/>
            <a:ext cx="925943" cy="925943"/>
            <a:chOff x="0" y="0"/>
            <a:chExt cx="1234591" cy="1234591"/>
          </a:xfrm>
        </p:grpSpPr>
        <p:grpSp>
          <p:nvGrpSpPr>
            <p:cNvPr id="3" name="Group 3"/>
            <p:cNvGrpSpPr/>
            <p:nvPr/>
          </p:nvGrpSpPr>
          <p:grpSpPr>
            <a:xfrm>
              <a:off x="0" y="0"/>
              <a:ext cx="1234591" cy="12345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a:ln cap="sq">
                <a:noFill/>
                <a:prstDash val="solid"/>
                <a:miter/>
              </a:ln>
            </p:spPr>
          </p:sp>
          <p:sp>
            <p:nvSpPr>
              <p:cNvPr id="5" name="TextBox 5"/>
              <p:cNvSpPr txBox="1"/>
              <p:nvPr/>
            </p:nvSpPr>
            <p:spPr>
              <a:xfrm>
                <a:off x="76200" y="9525"/>
                <a:ext cx="660400" cy="727075"/>
              </a:xfrm>
              <a:prstGeom prst="rect">
                <a:avLst/>
              </a:prstGeom>
            </p:spPr>
            <p:txBody>
              <a:bodyPr lIns="0" tIns="0" rIns="0" bIns="0" rtlCol="0" anchor="ctr"/>
              <a:lstStyle/>
              <a:p>
                <a:pPr marL="0" lvl="0" indent="0" algn="ctr">
                  <a:lnSpc>
                    <a:spcPts val="3499"/>
                  </a:lnSpc>
                  <a:spcBef>
                    <a:spcPct val="0"/>
                  </a:spcBef>
                </a:pPr>
                <a:endParaRPr/>
              </a:p>
            </p:txBody>
          </p:sp>
        </p:grpSp>
        <p:sp>
          <p:nvSpPr>
            <p:cNvPr id="6" name="Freeform 6"/>
            <p:cNvSpPr/>
            <p:nvPr/>
          </p:nvSpPr>
          <p:spPr>
            <a:xfrm>
              <a:off x="311546" y="311546"/>
              <a:ext cx="611499" cy="611499"/>
            </a:xfrm>
            <a:custGeom>
              <a:avLst/>
              <a:gdLst/>
              <a:ahLst/>
              <a:cxnLst/>
              <a:rect l="l" t="t" r="r" b="b"/>
              <a:pathLst>
                <a:path w="611499" h="611499">
                  <a:moveTo>
                    <a:pt x="0" y="0"/>
                  </a:moveTo>
                  <a:lnTo>
                    <a:pt x="611499" y="0"/>
                  </a:lnTo>
                  <a:lnTo>
                    <a:pt x="611499" y="611499"/>
                  </a:lnTo>
                  <a:lnTo>
                    <a:pt x="0" y="6114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7" name="Group 7"/>
          <p:cNvGrpSpPr/>
          <p:nvPr/>
        </p:nvGrpSpPr>
        <p:grpSpPr>
          <a:xfrm>
            <a:off x="2276944" y="7814400"/>
            <a:ext cx="925943" cy="925943"/>
            <a:chOff x="0" y="0"/>
            <a:chExt cx="1234591" cy="1234591"/>
          </a:xfrm>
        </p:grpSpPr>
        <p:grpSp>
          <p:nvGrpSpPr>
            <p:cNvPr id="8" name="Group 8"/>
            <p:cNvGrpSpPr/>
            <p:nvPr/>
          </p:nvGrpSpPr>
          <p:grpSpPr>
            <a:xfrm>
              <a:off x="0" y="0"/>
              <a:ext cx="1234591" cy="12345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a:ln cap="sq">
                <a:noFill/>
                <a:prstDash val="solid"/>
                <a:miter/>
              </a:ln>
            </p:spPr>
          </p:sp>
          <p:sp>
            <p:nvSpPr>
              <p:cNvPr id="10" name="TextBox 10"/>
              <p:cNvSpPr txBox="1"/>
              <p:nvPr/>
            </p:nvSpPr>
            <p:spPr>
              <a:xfrm>
                <a:off x="76200" y="9525"/>
                <a:ext cx="660400" cy="727075"/>
              </a:xfrm>
              <a:prstGeom prst="rect">
                <a:avLst/>
              </a:prstGeom>
            </p:spPr>
            <p:txBody>
              <a:bodyPr lIns="0" tIns="0" rIns="0" bIns="0" rtlCol="0" anchor="ctr"/>
              <a:lstStyle/>
              <a:p>
                <a:pPr marL="0" lvl="0" indent="0" algn="ctr">
                  <a:lnSpc>
                    <a:spcPts val="3499"/>
                  </a:lnSpc>
                  <a:spcBef>
                    <a:spcPct val="0"/>
                  </a:spcBef>
                </a:pPr>
                <a:endParaRPr/>
              </a:p>
            </p:txBody>
          </p:sp>
        </p:grpSp>
        <p:sp>
          <p:nvSpPr>
            <p:cNvPr id="11" name="Freeform 11"/>
            <p:cNvSpPr/>
            <p:nvPr/>
          </p:nvSpPr>
          <p:spPr>
            <a:xfrm>
              <a:off x="317581" y="317581"/>
              <a:ext cx="599428" cy="599428"/>
            </a:xfrm>
            <a:custGeom>
              <a:avLst/>
              <a:gdLst/>
              <a:ahLst/>
              <a:cxnLst/>
              <a:rect l="l" t="t" r="r" b="b"/>
              <a:pathLst>
                <a:path w="599428" h="599428">
                  <a:moveTo>
                    <a:pt x="0" y="0"/>
                  </a:moveTo>
                  <a:lnTo>
                    <a:pt x="599428" y="0"/>
                  </a:lnTo>
                  <a:lnTo>
                    <a:pt x="599428" y="599428"/>
                  </a:lnTo>
                  <a:lnTo>
                    <a:pt x="0" y="5994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12" name="Group 12"/>
          <p:cNvGrpSpPr/>
          <p:nvPr/>
        </p:nvGrpSpPr>
        <p:grpSpPr>
          <a:xfrm>
            <a:off x="2276944" y="6493379"/>
            <a:ext cx="925943" cy="925943"/>
            <a:chOff x="0" y="0"/>
            <a:chExt cx="1234591" cy="1234591"/>
          </a:xfrm>
        </p:grpSpPr>
        <p:grpSp>
          <p:nvGrpSpPr>
            <p:cNvPr id="13" name="Group 13"/>
            <p:cNvGrpSpPr/>
            <p:nvPr/>
          </p:nvGrpSpPr>
          <p:grpSpPr>
            <a:xfrm>
              <a:off x="0" y="0"/>
              <a:ext cx="1234591" cy="12345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a:ln cap="sq">
                <a:noFill/>
                <a:prstDash val="solid"/>
                <a:miter/>
              </a:ln>
            </p:spPr>
          </p:sp>
          <p:sp>
            <p:nvSpPr>
              <p:cNvPr id="15" name="TextBox 15"/>
              <p:cNvSpPr txBox="1"/>
              <p:nvPr/>
            </p:nvSpPr>
            <p:spPr>
              <a:xfrm>
                <a:off x="76200" y="9525"/>
                <a:ext cx="660400" cy="727075"/>
              </a:xfrm>
              <a:prstGeom prst="rect">
                <a:avLst/>
              </a:prstGeom>
            </p:spPr>
            <p:txBody>
              <a:bodyPr lIns="0" tIns="0" rIns="0" bIns="0" rtlCol="0" anchor="ctr"/>
              <a:lstStyle/>
              <a:p>
                <a:pPr marL="0" lvl="0" indent="0" algn="ctr">
                  <a:lnSpc>
                    <a:spcPts val="3499"/>
                  </a:lnSpc>
                  <a:spcBef>
                    <a:spcPct val="0"/>
                  </a:spcBef>
                </a:pPr>
                <a:endParaRPr/>
              </a:p>
            </p:txBody>
          </p:sp>
        </p:grpSp>
        <p:sp>
          <p:nvSpPr>
            <p:cNvPr id="16" name="Freeform 16"/>
            <p:cNvSpPr/>
            <p:nvPr/>
          </p:nvSpPr>
          <p:spPr>
            <a:xfrm>
              <a:off x="275869" y="352845"/>
              <a:ext cx="682854" cy="528901"/>
            </a:xfrm>
            <a:custGeom>
              <a:avLst/>
              <a:gdLst/>
              <a:ahLst/>
              <a:cxnLst/>
              <a:rect l="l" t="t" r="r" b="b"/>
              <a:pathLst>
                <a:path w="682854" h="528901">
                  <a:moveTo>
                    <a:pt x="0" y="0"/>
                  </a:moveTo>
                  <a:lnTo>
                    <a:pt x="682853" y="0"/>
                  </a:lnTo>
                  <a:lnTo>
                    <a:pt x="682853" y="528901"/>
                  </a:lnTo>
                  <a:lnTo>
                    <a:pt x="0" y="5289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17" name="Group 17"/>
          <p:cNvGrpSpPr/>
          <p:nvPr/>
        </p:nvGrpSpPr>
        <p:grpSpPr>
          <a:xfrm>
            <a:off x="2276944" y="5167386"/>
            <a:ext cx="925943" cy="925943"/>
            <a:chOff x="0" y="0"/>
            <a:chExt cx="1234591" cy="1234591"/>
          </a:xfrm>
        </p:grpSpPr>
        <p:grpSp>
          <p:nvGrpSpPr>
            <p:cNvPr id="18" name="Group 18"/>
            <p:cNvGrpSpPr/>
            <p:nvPr/>
          </p:nvGrpSpPr>
          <p:grpSpPr>
            <a:xfrm>
              <a:off x="0" y="0"/>
              <a:ext cx="1234591" cy="12345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FCD"/>
              </a:solidFill>
              <a:ln cap="sq">
                <a:noFill/>
                <a:prstDash val="solid"/>
                <a:miter/>
              </a:ln>
            </p:spPr>
          </p:sp>
          <p:sp>
            <p:nvSpPr>
              <p:cNvPr id="20" name="TextBox 20"/>
              <p:cNvSpPr txBox="1"/>
              <p:nvPr/>
            </p:nvSpPr>
            <p:spPr>
              <a:xfrm>
                <a:off x="76200" y="9525"/>
                <a:ext cx="660400" cy="727075"/>
              </a:xfrm>
              <a:prstGeom prst="rect">
                <a:avLst/>
              </a:prstGeom>
            </p:spPr>
            <p:txBody>
              <a:bodyPr lIns="0" tIns="0" rIns="0" bIns="0" rtlCol="0" anchor="ctr"/>
              <a:lstStyle/>
              <a:p>
                <a:pPr marL="0" lvl="0" indent="0" algn="ctr">
                  <a:lnSpc>
                    <a:spcPts val="3499"/>
                  </a:lnSpc>
                  <a:spcBef>
                    <a:spcPct val="0"/>
                  </a:spcBef>
                </a:pPr>
                <a:endParaRPr/>
              </a:p>
            </p:txBody>
          </p:sp>
        </p:grpSp>
        <p:sp>
          <p:nvSpPr>
            <p:cNvPr id="21" name="Freeform 21"/>
            <p:cNvSpPr/>
            <p:nvPr/>
          </p:nvSpPr>
          <p:spPr>
            <a:xfrm>
              <a:off x="376258" y="387225"/>
              <a:ext cx="482076" cy="561741"/>
            </a:xfrm>
            <a:custGeom>
              <a:avLst/>
              <a:gdLst/>
              <a:ahLst/>
              <a:cxnLst/>
              <a:rect l="l" t="t" r="r" b="b"/>
              <a:pathLst>
                <a:path w="482076" h="561741">
                  <a:moveTo>
                    <a:pt x="0" y="0"/>
                  </a:moveTo>
                  <a:lnTo>
                    <a:pt x="482075" y="0"/>
                  </a:lnTo>
                  <a:lnTo>
                    <a:pt x="482075" y="561741"/>
                  </a:lnTo>
                  <a:lnTo>
                    <a:pt x="0" y="56174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sp>
        <p:nvSpPr>
          <p:cNvPr id="22" name="Freeform 22"/>
          <p:cNvSpPr/>
          <p:nvPr/>
        </p:nvSpPr>
        <p:spPr>
          <a:xfrm>
            <a:off x="13786642" y="0"/>
            <a:ext cx="10282714" cy="10287000"/>
          </a:xfrm>
          <a:custGeom>
            <a:avLst/>
            <a:gdLst/>
            <a:ahLst/>
            <a:cxnLst/>
            <a:rect l="l" t="t" r="r" b="b"/>
            <a:pathLst>
              <a:path w="10282714" h="10287000">
                <a:moveTo>
                  <a:pt x="0" y="0"/>
                </a:moveTo>
                <a:lnTo>
                  <a:pt x="10282713" y="0"/>
                </a:lnTo>
                <a:lnTo>
                  <a:pt x="10282713" y="10287000"/>
                </a:lnTo>
                <a:lnTo>
                  <a:pt x="0" y="102870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3" name="Freeform 23"/>
          <p:cNvSpPr/>
          <p:nvPr/>
        </p:nvSpPr>
        <p:spPr>
          <a:xfrm>
            <a:off x="12627353" y="23870"/>
            <a:ext cx="3607881" cy="3048660"/>
          </a:xfrm>
          <a:custGeom>
            <a:avLst/>
            <a:gdLst/>
            <a:ahLst/>
            <a:cxnLst/>
            <a:rect l="l" t="t" r="r" b="b"/>
            <a:pathLst>
              <a:path w="3607881" h="3048660">
                <a:moveTo>
                  <a:pt x="0" y="0"/>
                </a:moveTo>
                <a:lnTo>
                  <a:pt x="3607881" y="0"/>
                </a:lnTo>
                <a:lnTo>
                  <a:pt x="3607881" y="3048660"/>
                </a:lnTo>
                <a:lnTo>
                  <a:pt x="0" y="304866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4" name="TextBox 24"/>
          <p:cNvSpPr txBox="1"/>
          <p:nvPr/>
        </p:nvSpPr>
        <p:spPr>
          <a:xfrm>
            <a:off x="3538169" y="5055920"/>
            <a:ext cx="8826239" cy="1491344"/>
          </a:xfrm>
          <a:prstGeom prst="rect">
            <a:avLst/>
          </a:prstGeom>
        </p:spPr>
        <p:txBody>
          <a:bodyPr lIns="0" tIns="0" rIns="0" bIns="0" rtlCol="0" anchor="t">
            <a:spAutoFit/>
          </a:bodyPr>
          <a:lstStyle/>
          <a:p>
            <a:pPr algn="l">
              <a:lnSpc>
                <a:spcPts val="2340"/>
              </a:lnSpc>
            </a:pPr>
            <a:r>
              <a:rPr lang="en-US" sz="1800">
                <a:solidFill>
                  <a:srgbClr val="FFFFFF"/>
                </a:solidFill>
                <a:latin typeface="Poppins"/>
                <a:ea typeface="Poppins"/>
                <a:cs typeface="Poppins"/>
                <a:sym typeface="Poppins"/>
              </a:rPr>
              <a:t>T</a:t>
            </a:r>
            <a:r>
              <a:rPr lang="en-US" sz="1800" b="1">
                <a:solidFill>
                  <a:srgbClr val="FFFFFF"/>
                </a:solidFill>
                <a:latin typeface="Poppins Bold"/>
                <a:ea typeface="Poppins Bold"/>
                <a:cs typeface="Poppins Bold"/>
                <a:sym typeface="Poppins Bold"/>
              </a:rPr>
              <a:t>rabajo en equipo multidisciplinario</a:t>
            </a:r>
          </a:p>
          <a:p>
            <a:pPr marL="388622" lvl="1" indent="-194311" algn="l">
              <a:lnSpc>
                <a:spcPts val="2340"/>
              </a:lnSpc>
              <a:buFont typeface="Arial"/>
              <a:buChar char="•"/>
            </a:pPr>
            <a:r>
              <a:rPr lang="en-US" sz="1800">
                <a:solidFill>
                  <a:srgbClr val="FFFFFF"/>
                </a:solidFill>
                <a:latin typeface="Poppins"/>
                <a:ea typeface="Poppins"/>
                <a:cs typeface="Poppins"/>
                <a:sym typeface="Poppins"/>
              </a:rPr>
              <a:t>Agile promueve equipos cross-functional, donde desarrolladores, testers, operaciones e incluso seguridad trabajan juntos.</a:t>
            </a:r>
          </a:p>
          <a:p>
            <a:pPr marL="388622" lvl="1" indent="-194311" algn="l">
              <a:lnSpc>
                <a:spcPts val="2340"/>
              </a:lnSpc>
              <a:buFont typeface="Arial"/>
              <a:buChar char="•"/>
            </a:pPr>
            <a:r>
              <a:rPr lang="en-US" sz="1800">
                <a:solidFill>
                  <a:srgbClr val="FFFFFF"/>
                </a:solidFill>
                <a:latin typeface="Poppins"/>
                <a:ea typeface="Poppins"/>
                <a:cs typeface="Poppins"/>
                <a:sym typeface="Poppins"/>
              </a:rPr>
              <a:t>Esto reduce la fricción y mejora la comunicación.</a:t>
            </a:r>
          </a:p>
          <a:p>
            <a:pPr marL="0" lvl="0" indent="0" algn="l">
              <a:lnSpc>
                <a:spcPts val="2340"/>
              </a:lnSpc>
              <a:spcBef>
                <a:spcPct val="0"/>
              </a:spcBef>
            </a:pPr>
            <a:endParaRPr lang="en-US" sz="1800">
              <a:solidFill>
                <a:srgbClr val="FFFFFF"/>
              </a:solidFill>
              <a:latin typeface="Poppins"/>
              <a:ea typeface="Poppins"/>
              <a:cs typeface="Poppins"/>
              <a:sym typeface="Poppins"/>
            </a:endParaRPr>
          </a:p>
        </p:txBody>
      </p:sp>
      <p:sp>
        <p:nvSpPr>
          <p:cNvPr id="25" name="TextBox 25"/>
          <p:cNvSpPr txBox="1"/>
          <p:nvPr/>
        </p:nvSpPr>
        <p:spPr>
          <a:xfrm>
            <a:off x="3538169" y="6347556"/>
            <a:ext cx="8565331" cy="1491344"/>
          </a:xfrm>
          <a:prstGeom prst="rect">
            <a:avLst/>
          </a:prstGeom>
        </p:spPr>
        <p:txBody>
          <a:bodyPr lIns="0" tIns="0" rIns="0" bIns="0" rtlCol="0" anchor="t">
            <a:spAutoFit/>
          </a:bodyPr>
          <a:lstStyle/>
          <a:p>
            <a:pPr algn="l">
              <a:lnSpc>
                <a:spcPts val="2340"/>
              </a:lnSpc>
            </a:pPr>
            <a:r>
              <a:rPr lang="en-US" sz="1800">
                <a:solidFill>
                  <a:srgbClr val="FFFFFF"/>
                </a:solidFill>
                <a:latin typeface="Poppins"/>
                <a:ea typeface="Poppins"/>
                <a:cs typeface="Poppins"/>
                <a:sym typeface="Poppins"/>
              </a:rPr>
              <a:t>Reuniones constantes y visibilidad compartida</a:t>
            </a:r>
          </a:p>
          <a:p>
            <a:pPr marL="388622" lvl="1" indent="-194311" algn="l">
              <a:lnSpc>
                <a:spcPts val="2340"/>
              </a:lnSpc>
              <a:buFont typeface="Arial"/>
              <a:buChar char="•"/>
            </a:pPr>
            <a:r>
              <a:rPr lang="en-US" sz="1800">
                <a:solidFill>
                  <a:srgbClr val="FFFFFF"/>
                </a:solidFill>
                <a:latin typeface="Poppins"/>
                <a:ea typeface="Poppins"/>
                <a:cs typeface="Poppins"/>
                <a:sym typeface="Poppins"/>
              </a:rPr>
              <a:t>En Agile se hacen reuniones diarias (daily stand-ups), retrospectivas y plannings donde todos los roles están involucrados.</a:t>
            </a:r>
          </a:p>
          <a:p>
            <a:pPr marL="388622" lvl="1" indent="-194311" algn="l">
              <a:lnSpc>
                <a:spcPts val="2340"/>
              </a:lnSpc>
              <a:buFont typeface="Arial"/>
              <a:buChar char="•"/>
            </a:pPr>
            <a:r>
              <a:rPr lang="en-US" sz="1800">
                <a:solidFill>
                  <a:srgbClr val="FFFFFF"/>
                </a:solidFill>
                <a:latin typeface="Poppins"/>
                <a:ea typeface="Poppins"/>
                <a:cs typeface="Poppins"/>
                <a:sym typeface="Poppins"/>
              </a:rPr>
              <a:t>Esto hace que los problemas de uno sean visibles para todos.</a:t>
            </a:r>
          </a:p>
          <a:p>
            <a:pPr marL="0" lvl="0" indent="0" algn="l">
              <a:lnSpc>
                <a:spcPts val="2340"/>
              </a:lnSpc>
              <a:spcBef>
                <a:spcPct val="0"/>
              </a:spcBef>
            </a:pPr>
            <a:endParaRPr lang="en-US" sz="1800">
              <a:solidFill>
                <a:srgbClr val="FFFFFF"/>
              </a:solidFill>
              <a:latin typeface="Poppins"/>
              <a:ea typeface="Poppins"/>
              <a:cs typeface="Poppins"/>
              <a:sym typeface="Poppins"/>
            </a:endParaRPr>
          </a:p>
        </p:txBody>
      </p:sp>
      <p:sp>
        <p:nvSpPr>
          <p:cNvPr id="26" name="TextBox 26"/>
          <p:cNvSpPr txBox="1"/>
          <p:nvPr/>
        </p:nvSpPr>
        <p:spPr>
          <a:xfrm>
            <a:off x="3538169" y="7687380"/>
            <a:ext cx="7367146" cy="1491344"/>
          </a:xfrm>
          <a:prstGeom prst="rect">
            <a:avLst/>
          </a:prstGeom>
        </p:spPr>
        <p:txBody>
          <a:bodyPr lIns="0" tIns="0" rIns="0" bIns="0" rtlCol="0" anchor="t">
            <a:spAutoFit/>
          </a:bodyPr>
          <a:lstStyle/>
          <a:p>
            <a:pPr algn="l">
              <a:lnSpc>
                <a:spcPts val="2340"/>
              </a:lnSpc>
            </a:pPr>
            <a:r>
              <a:rPr lang="en-US" sz="1800">
                <a:solidFill>
                  <a:srgbClr val="FFFFFF"/>
                </a:solidFill>
                <a:latin typeface="Poppins"/>
                <a:ea typeface="Poppins"/>
                <a:cs typeface="Poppins"/>
                <a:sym typeface="Poppins"/>
              </a:rPr>
              <a:t>. Entrega continua y feedback rápido</a:t>
            </a:r>
          </a:p>
          <a:p>
            <a:pPr marL="388622" lvl="1" indent="-194311" algn="l">
              <a:lnSpc>
                <a:spcPts val="2340"/>
              </a:lnSpc>
              <a:buFont typeface="Arial"/>
              <a:buChar char="•"/>
            </a:pPr>
            <a:r>
              <a:rPr lang="en-US" sz="1800">
                <a:solidFill>
                  <a:srgbClr val="FFFFFF"/>
                </a:solidFill>
                <a:latin typeface="Poppins"/>
                <a:ea typeface="Poppins"/>
                <a:cs typeface="Poppins"/>
                <a:sym typeface="Poppins"/>
              </a:rPr>
              <a:t>Agile impulsa la entrega frecuente de software funcional.</a:t>
            </a:r>
          </a:p>
          <a:p>
            <a:pPr marL="388622" lvl="1" indent="-194311" algn="l">
              <a:lnSpc>
                <a:spcPts val="2340"/>
              </a:lnSpc>
              <a:buFont typeface="Arial"/>
              <a:buChar char="•"/>
            </a:pPr>
            <a:r>
              <a:rPr lang="en-US" sz="1800">
                <a:solidFill>
                  <a:srgbClr val="FFFFFF"/>
                </a:solidFill>
                <a:latin typeface="Poppins"/>
                <a:ea typeface="Poppins"/>
                <a:cs typeface="Poppins"/>
                <a:sym typeface="Poppins"/>
              </a:rPr>
              <a:t>Esto obliga a integrar desde el inicio herramientas de CI/CD, pruebas automáticas y entornos estables.</a:t>
            </a:r>
          </a:p>
          <a:p>
            <a:pPr marL="0" lvl="0" indent="0" algn="l">
              <a:lnSpc>
                <a:spcPts val="2340"/>
              </a:lnSpc>
              <a:spcBef>
                <a:spcPct val="0"/>
              </a:spcBef>
            </a:pPr>
            <a:endParaRPr lang="en-US" sz="1800">
              <a:solidFill>
                <a:srgbClr val="FFFFFF"/>
              </a:solidFill>
              <a:latin typeface="Poppins"/>
              <a:ea typeface="Poppins"/>
              <a:cs typeface="Poppins"/>
              <a:sym typeface="Poppins"/>
            </a:endParaRPr>
          </a:p>
        </p:txBody>
      </p:sp>
      <p:sp>
        <p:nvSpPr>
          <p:cNvPr id="27" name="TextBox 27"/>
          <p:cNvSpPr txBox="1"/>
          <p:nvPr/>
        </p:nvSpPr>
        <p:spPr>
          <a:xfrm>
            <a:off x="3538169" y="9037868"/>
            <a:ext cx="12472888" cy="1491344"/>
          </a:xfrm>
          <a:prstGeom prst="rect">
            <a:avLst/>
          </a:prstGeom>
        </p:spPr>
        <p:txBody>
          <a:bodyPr lIns="0" tIns="0" rIns="0" bIns="0" rtlCol="0" anchor="t">
            <a:spAutoFit/>
          </a:bodyPr>
          <a:lstStyle/>
          <a:p>
            <a:pPr algn="l">
              <a:lnSpc>
                <a:spcPts val="2340"/>
              </a:lnSpc>
            </a:pPr>
            <a:r>
              <a:rPr lang="en-US" sz="1800">
                <a:solidFill>
                  <a:srgbClr val="FFFFFF"/>
                </a:solidFill>
                <a:latin typeface="Poppins"/>
                <a:ea typeface="Poppins"/>
                <a:cs typeface="Poppins"/>
                <a:sym typeface="Poppins"/>
              </a:rPr>
              <a:t>Cultura de responsabilidad compartida</a:t>
            </a:r>
          </a:p>
          <a:p>
            <a:pPr marL="388622" lvl="1" indent="-194311" algn="l">
              <a:lnSpc>
                <a:spcPts val="2340"/>
              </a:lnSpc>
              <a:buFont typeface="Arial"/>
              <a:buChar char="•"/>
            </a:pPr>
            <a:r>
              <a:rPr lang="en-US" sz="1800">
                <a:solidFill>
                  <a:srgbClr val="FFFFFF"/>
                </a:solidFill>
                <a:latin typeface="Poppins"/>
                <a:ea typeface="Poppins"/>
                <a:cs typeface="Poppins"/>
                <a:sym typeface="Poppins"/>
              </a:rPr>
              <a:t>En lugar de “desarrollo lanza y operaciones se hace cargo”, Agile y DevOps promueven la idea de “todos somos responsables del producto”.</a:t>
            </a:r>
          </a:p>
          <a:p>
            <a:pPr marL="388622" lvl="1" indent="-194311" algn="l">
              <a:lnSpc>
                <a:spcPts val="2340"/>
              </a:lnSpc>
              <a:buFont typeface="Arial"/>
              <a:buChar char="•"/>
            </a:pPr>
            <a:r>
              <a:rPr lang="en-US" sz="1800">
                <a:solidFill>
                  <a:srgbClr val="FFFFFF"/>
                </a:solidFill>
                <a:latin typeface="Poppins"/>
                <a:ea typeface="Poppins"/>
                <a:cs typeface="Poppins"/>
                <a:sym typeface="Poppins"/>
              </a:rPr>
              <a:t>Esto crea un ambiente de confianza, colaboración y mejora continua.</a:t>
            </a:r>
          </a:p>
          <a:p>
            <a:pPr marL="0" lvl="0" indent="0" algn="l">
              <a:lnSpc>
                <a:spcPts val="2340"/>
              </a:lnSpc>
              <a:spcBef>
                <a:spcPct val="0"/>
              </a:spcBef>
            </a:pPr>
            <a:endParaRPr lang="en-US" sz="1800">
              <a:solidFill>
                <a:srgbClr val="FFFFFF"/>
              </a:solidFill>
              <a:latin typeface="Poppins"/>
              <a:ea typeface="Poppins"/>
              <a:cs typeface="Poppins"/>
              <a:sym typeface="Poppins"/>
            </a:endParaRPr>
          </a:p>
        </p:txBody>
      </p:sp>
      <p:sp>
        <p:nvSpPr>
          <p:cNvPr id="28" name="TextBox 28"/>
          <p:cNvSpPr txBox="1"/>
          <p:nvPr/>
        </p:nvSpPr>
        <p:spPr>
          <a:xfrm>
            <a:off x="1028700" y="885825"/>
            <a:ext cx="11338178" cy="1787460"/>
          </a:xfrm>
          <a:prstGeom prst="rect">
            <a:avLst/>
          </a:prstGeom>
        </p:spPr>
        <p:txBody>
          <a:bodyPr lIns="0" tIns="0" rIns="0" bIns="0" rtlCol="0" anchor="t">
            <a:spAutoFit/>
          </a:bodyPr>
          <a:lstStyle/>
          <a:p>
            <a:pPr algn="ctr">
              <a:lnSpc>
                <a:spcPts val="7000"/>
              </a:lnSpc>
            </a:pPr>
            <a:r>
              <a:rPr lang="en-US" sz="5000" b="1">
                <a:solidFill>
                  <a:srgbClr val="FFFFFF"/>
                </a:solidFill>
                <a:latin typeface="Poppins Ultra-Bold"/>
                <a:ea typeface="Poppins Ultra-Bold"/>
                <a:cs typeface="Poppins Ultra-Bold"/>
                <a:sym typeface="Poppins Ultra-Bold"/>
              </a:rPr>
              <a:t>Agile como puente entre Desarrollo y Operaciones</a:t>
            </a:r>
          </a:p>
        </p:txBody>
      </p:sp>
      <p:sp>
        <p:nvSpPr>
          <p:cNvPr id="29" name="TextBox 29"/>
          <p:cNvSpPr txBox="1"/>
          <p:nvPr/>
        </p:nvSpPr>
        <p:spPr>
          <a:xfrm>
            <a:off x="0" y="3005855"/>
            <a:ext cx="13786642" cy="1778135"/>
          </a:xfrm>
          <a:prstGeom prst="rect">
            <a:avLst/>
          </a:prstGeom>
        </p:spPr>
        <p:txBody>
          <a:bodyPr lIns="0" tIns="0" rIns="0" bIns="0" rtlCol="0" anchor="t">
            <a:spAutoFit/>
          </a:bodyPr>
          <a:lstStyle/>
          <a:p>
            <a:pPr algn="ctr">
              <a:lnSpc>
                <a:spcPts val="2800"/>
              </a:lnSpc>
            </a:pPr>
            <a:r>
              <a:rPr lang="en-US" sz="2000" b="1">
                <a:solidFill>
                  <a:srgbClr val="FFFFFF"/>
                </a:solidFill>
                <a:latin typeface="Poppins Ultra-Bold"/>
                <a:ea typeface="Poppins Ultra-Bold"/>
                <a:cs typeface="Poppins Ultra-Bold"/>
                <a:sym typeface="Poppins Ultra-Bold"/>
              </a:rPr>
              <a:t>Tradicionalmente, los equipos de desarrollo (que crean el software) y operaciones (que lo despliegan y mantienen) trabajaban por separado. Esto generaba silos, falta de comunicación y retrasos.</a:t>
            </a:r>
          </a:p>
          <a:p>
            <a:pPr algn="ctr">
              <a:lnSpc>
                <a:spcPts val="2800"/>
              </a:lnSpc>
            </a:pPr>
            <a:r>
              <a:rPr lang="en-US" sz="2000" b="1">
                <a:solidFill>
                  <a:srgbClr val="FFFFFF"/>
                </a:solidFill>
                <a:latin typeface="Poppins Ultra-Bold"/>
                <a:ea typeface="Poppins Ultra-Bold"/>
                <a:cs typeface="Poppins Ultra-Bold"/>
                <a:sym typeface="Poppins Ultra-Bold"/>
              </a:rPr>
              <a:t>Agile, al promover la colaboración constante, ciclos cortos y mejora continua, ayuda a derribar esas barreras.</a:t>
            </a:r>
          </a:p>
          <a:p>
            <a:pPr algn="ctr">
              <a:lnSpc>
                <a:spcPts val="2800"/>
              </a:lnSpc>
              <a:spcBef>
                <a:spcPct val="0"/>
              </a:spcBef>
            </a:pPr>
            <a:endParaRPr lang="en-US" sz="2000" b="1">
              <a:solidFill>
                <a:srgbClr val="FFFFFF"/>
              </a:solidFill>
              <a:latin typeface="Poppins Ultra-Bold"/>
              <a:ea typeface="Poppins Ultra-Bold"/>
              <a:cs typeface="Poppins Ultra-Bold"/>
              <a:sym typeface="Poppins Ultra-Bold"/>
            </a:endParaRPr>
          </a:p>
        </p:txBody>
      </p:sp>
      <p:sp>
        <p:nvSpPr>
          <p:cNvPr id="30" name="TextBox 30"/>
          <p:cNvSpPr txBox="1"/>
          <p:nvPr/>
        </p:nvSpPr>
        <p:spPr>
          <a:xfrm>
            <a:off x="2544055" y="4510372"/>
            <a:ext cx="8693591" cy="450796"/>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Poppins Ultra-Bold"/>
                <a:ea typeface="Poppins Ultra-Bold"/>
                <a:cs typeface="Poppins Ultra-Bold"/>
                <a:sym typeface="Poppins Ultra-Bold"/>
              </a:rPr>
              <a:t>¿Cómo Agile fomenta la integración entre Dev y Ops?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9368248">
            <a:off x="13780304" y="-2798572"/>
            <a:ext cx="6775227" cy="8946381"/>
          </a:xfrm>
          <a:custGeom>
            <a:avLst/>
            <a:gdLst/>
            <a:ahLst/>
            <a:cxnLst/>
            <a:rect l="l" t="t" r="r" b="b"/>
            <a:pathLst>
              <a:path w="6775227" h="8946381">
                <a:moveTo>
                  <a:pt x="0" y="0"/>
                </a:moveTo>
                <a:lnTo>
                  <a:pt x="6775227" y="0"/>
                </a:lnTo>
                <a:lnTo>
                  <a:pt x="6775227" y="8946381"/>
                </a:lnTo>
                <a:lnTo>
                  <a:pt x="0" y="8946381"/>
                </a:lnTo>
                <a:lnTo>
                  <a:pt x="0" y="0"/>
                </a:lnTo>
                <a:close/>
              </a:path>
            </a:pathLst>
          </a:custGeom>
          <a:blipFill>
            <a:blip r:embed="rId2">
              <a:extLst>
                <a:ext uri="{96DAC541-7B7A-43D3-8B79-37D633B846F1}">
                  <asvg:svgBlip xmlns:asvg="http://schemas.microsoft.com/office/drawing/2016/SVG/main" xmlns="" r:embed="rId3"/>
                </a:ext>
              </a:extLst>
            </a:blip>
            <a:stretch>
              <a:fillRect r="-36481"/>
            </a:stretch>
          </a:blipFill>
        </p:spPr>
      </p:sp>
      <p:sp>
        <p:nvSpPr>
          <p:cNvPr id="3" name="Freeform 3"/>
          <p:cNvSpPr/>
          <p:nvPr/>
        </p:nvSpPr>
        <p:spPr>
          <a:xfrm>
            <a:off x="1927052" y="2727571"/>
            <a:ext cx="1297566" cy="1153212"/>
          </a:xfrm>
          <a:custGeom>
            <a:avLst/>
            <a:gdLst/>
            <a:ahLst/>
            <a:cxnLst/>
            <a:rect l="l" t="t" r="r" b="b"/>
            <a:pathLst>
              <a:path w="1297566" h="1153212">
                <a:moveTo>
                  <a:pt x="0" y="0"/>
                </a:moveTo>
                <a:lnTo>
                  <a:pt x="1297566" y="0"/>
                </a:lnTo>
                <a:lnTo>
                  <a:pt x="1297566" y="1153211"/>
                </a:lnTo>
                <a:lnTo>
                  <a:pt x="0" y="11532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7646602" y="2754950"/>
            <a:ext cx="1243644" cy="1275532"/>
          </a:xfrm>
          <a:custGeom>
            <a:avLst/>
            <a:gdLst/>
            <a:ahLst/>
            <a:cxnLst/>
            <a:rect l="l" t="t" r="r" b="b"/>
            <a:pathLst>
              <a:path w="1243644" h="1275532">
                <a:moveTo>
                  <a:pt x="0" y="0"/>
                </a:moveTo>
                <a:lnTo>
                  <a:pt x="1243644" y="0"/>
                </a:lnTo>
                <a:lnTo>
                  <a:pt x="1243644" y="1275532"/>
                </a:lnTo>
                <a:lnTo>
                  <a:pt x="0" y="127553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5589223" y="4082914"/>
            <a:ext cx="5358403" cy="3575518"/>
          </a:xfrm>
          <a:prstGeom prst="rect">
            <a:avLst/>
          </a:prstGeom>
        </p:spPr>
        <p:txBody>
          <a:bodyPr lIns="0" tIns="0" rIns="0" bIns="0" rtlCol="0" anchor="t">
            <a:spAutoFit/>
          </a:bodyPr>
          <a:lstStyle/>
          <a:p>
            <a:pPr algn="ctr">
              <a:lnSpc>
                <a:spcPts val="2613"/>
              </a:lnSpc>
            </a:pPr>
            <a:r>
              <a:rPr lang="en-US" sz="2010" b="1">
                <a:solidFill>
                  <a:srgbClr val="FFFFFF"/>
                </a:solidFill>
                <a:latin typeface="Poppins Bold"/>
                <a:ea typeface="Poppins Bold"/>
                <a:cs typeface="Poppins Bold"/>
                <a:sym typeface="Poppins Bold"/>
              </a:rPr>
              <a:t>¿Por qué es importante medir y monitorear?</a:t>
            </a:r>
          </a:p>
          <a:p>
            <a:pPr algn="ctr">
              <a:lnSpc>
                <a:spcPts val="2613"/>
              </a:lnSpc>
            </a:pPr>
            <a:endParaRPr lang="en-US" sz="2010" b="1">
              <a:solidFill>
                <a:srgbClr val="FFFFFF"/>
              </a:solidFill>
              <a:latin typeface="Poppins Bold"/>
              <a:ea typeface="Poppins Bold"/>
              <a:cs typeface="Poppins Bold"/>
              <a:sym typeface="Poppins Bold"/>
            </a:endParaRPr>
          </a:p>
          <a:p>
            <a:pPr algn="ctr">
              <a:lnSpc>
                <a:spcPts val="2613"/>
              </a:lnSpc>
            </a:pPr>
            <a:r>
              <a:rPr lang="en-US" sz="2010">
                <a:solidFill>
                  <a:srgbClr val="FFFFFF"/>
                </a:solidFill>
                <a:latin typeface="Poppins"/>
                <a:ea typeface="Poppins"/>
                <a:cs typeface="Poppins"/>
                <a:sym typeface="Poppins"/>
              </a:rPr>
              <a:t>La medición y el monitoreo permiten:</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Detectar problemas antes de que afecten al usuario</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Optimizar el rendimiento</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Tener trazabilidad de lo que ocurre en cada componente del sistema</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Tomar decisiones basadas en datos</a:t>
            </a:r>
          </a:p>
          <a:p>
            <a:pPr algn="ctr">
              <a:lnSpc>
                <a:spcPts val="2613"/>
              </a:lnSpc>
              <a:spcBef>
                <a:spcPct val="0"/>
              </a:spcBef>
            </a:pPr>
            <a:endParaRPr lang="en-US" sz="2010">
              <a:solidFill>
                <a:srgbClr val="FFFFFF"/>
              </a:solidFill>
              <a:latin typeface="Poppins"/>
              <a:ea typeface="Poppins"/>
              <a:cs typeface="Poppins"/>
              <a:sym typeface="Poppins"/>
            </a:endParaRPr>
          </a:p>
        </p:txBody>
      </p:sp>
      <p:sp>
        <p:nvSpPr>
          <p:cNvPr id="6" name="Freeform 6"/>
          <p:cNvSpPr/>
          <p:nvPr/>
        </p:nvSpPr>
        <p:spPr>
          <a:xfrm>
            <a:off x="14061679" y="2754950"/>
            <a:ext cx="1229156" cy="1338685"/>
          </a:xfrm>
          <a:custGeom>
            <a:avLst/>
            <a:gdLst/>
            <a:ahLst/>
            <a:cxnLst/>
            <a:rect l="l" t="t" r="r" b="b"/>
            <a:pathLst>
              <a:path w="1229156" h="1338685">
                <a:moveTo>
                  <a:pt x="0" y="0"/>
                </a:moveTo>
                <a:lnTo>
                  <a:pt x="1229157" y="0"/>
                </a:lnTo>
                <a:lnTo>
                  <a:pt x="1229157" y="1338685"/>
                </a:lnTo>
                <a:lnTo>
                  <a:pt x="0" y="133868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3221157" y="500562"/>
            <a:ext cx="11338178" cy="1832599"/>
          </a:xfrm>
          <a:prstGeom prst="rect">
            <a:avLst/>
          </a:prstGeom>
        </p:spPr>
        <p:txBody>
          <a:bodyPr lIns="0" tIns="0" rIns="0" bIns="0" rtlCol="0" anchor="t">
            <a:spAutoFit/>
          </a:bodyPr>
          <a:lstStyle/>
          <a:p>
            <a:pPr algn="ctr">
              <a:lnSpc>
                <a:spcPts val="7140"/>
              </a:lnSpc>
            </a:pPr>
            <a:r>
              <a:rPr lang="en-US" sz="5100" b="1">
                <a:solidFill>
                  <a:srgbClr val="FFFFFF"/>
                </a:solidFill>
                <a:latin typeface="Poppins Ultra-Bold"/>
                <a:ea typeface="Poppins Ultra-Bold"/>
                <a:cs typeface="Poppins Ultra-Bold"/>
                <a:sym typeface="Poppins Ultra-Bold"/>
              </a:rPr>
              <a:t>Medición y Monitoreo a través de AWS Cloudwatch</a:t>
            </a:r>
          </a:p>
        </p:txBody>
      </p:sp>
      <p:sp>
        <p:nvSpPr>
          <p:cNvPr id="8" name="TextBox 8"/>
          <p:cNvSpPr txBox="1"/>
          <p:nvPr/>
        </p:nvSpPr>
        <p:spPr>
          <a:xfrm>
            <a:off x="0" y="4055535"/>
            <a:ext cx="5151671" cy="3635196"/>
          </a:xfrm>
          <a:prstGeom prst="rect">
            <a:avLst/>
          </a:prstGeom>
        </p:spPr>
        <p:txBody>
          <a:bodyPr lIns="0" tIns="0" rIns="0" bIns="0" rtlCol="0" anchor="t">
            <a:spAutoFit/>
          </a:bodyPr>
          <a:lstStyle/>
          <a:p>
            <a:pPr algn="ctr">
              <a:lnSpc>
                <a:spcPts val="2606"/>
              </a:lnSpc>
            </a:pPr>
            <a:r>
              <a:rPr lang="en-US" sz="2005" b="1">
                <a:solidFill>
                  <a:srgbClr val="FFFFFF"/>
                </a:solidFill>
                <a:latin typeface="Poppins Bold"/>
                <a:ea typeface="Poppins Bold"/>
                <a:cs typeface="Poppins Bold"/>
                <a:sym typeface="Poppins Bold"/>
              </a:rPr>
              <a:t>¿Qué es AWS CloudWatch?</a:t>
            </a:r>
          </a:p>
          <a:p>
            <a:pPr algn="ctr">
              <a:lnSpc>
                <a:spcPts val="2606"/>
              </a:lnSpc>
            </a:pPr>
            <a:endParaRPr lang="en-US" sz="2005" b="1">
              <a:solidFill>
                <a:srgbClr val="FFFFFF"/>
              </a:solidFill>
              <a:latin typeface="Poppins Bold"/>
              <a:ea typeface="Poppins Bold"/>
              <a:cs typeface="Poppins Bold"/>
              <a:sym typeface="Poppins Bold"/>
            </a:endParaRPr>
          </a:p>
          <a:p>
            <a:pPr algn="ctr">
              <a:lnSpc>
                <a:spcPts val="2606"/>
              </a:lnSpc>
            </a:pPr>
            <a:r>
              <a:rPr lang="en-US" sz="2005">
                <a:solidFill>
                  <a:srgbClr val="FFFFFF"/>
                </a:solidFill>
                <a:latin typeface="Poppins"/>
                <a:ea typeface="Poppins"/>
                <a:cs typeface="Poppins"/>
                <a:sym typeface="Poppins"/>
              </a:rPr>
              <a:t>Amazon CloudWatch es un servicio de monitoreo nativo de AWS que permite:</a:t>
            </a:r>
          </a:p>
          <a:p>
            <a:pPr marL="432951" lvl="1" indent="-216475" algn="ctr">
              <a:lnSpc>
                <a:spcPts val="2606"/>
              </a:lnSpc>
              <a:buFont typeface="Arial"/>
              <a:buChar char="•"/>
            </a:pPr>
            <a:r>
              <a:rPr lang="en-US" sz="2005">
                <a:solidFill>
                  <a:srgbClr val="FFFFFF"/>
                </a:solidFill>
                <a:latin typeface="Poppins"/>
                <a:ea typeface="Poppins"/>
                <a:cs typeface="Poppins"/>
                <a:sym typeface="Poppins"/>
              </a:rPr>
              <a:t>Registrar métricas (como CPU, memoria, tráfico de red)</a:t>
            </a:r>
          </a:p>
          <a:p>
            <a:pPr marL="432951" lvl="1" indent="-216475" algn="ctr">
              <a:lnSpc>
                <a:spcPts val="2606"/>
              </a:lnSpc>
              <a:buFont typeface="Arial"/>
              <a:buChar char="•"/>
            </a:pPr>
            <a:r>
              <a:rPr lang="en-US" sz="2005">
                <a:solidFill>
                  <a:srgbClr val="FFFFFF"/>
                </a:solidFill>
                <a:latin typeface="Poppins"/>
                <a:ea typeface="Poppins"/>
                <a:cs typeface="Poppins"/>
                <a:sym typeface="Poppins"/>
              </a:rPr>
              <a:t>Recopilar logs</a:t>
            </a:r>
          </a:p>
          <a:p>
            <a:pPr marL="432951" lvl="1" indent="-216475" algn="ctr">
              <a:lnSpc>
                <a:spcPts val="2606"/>
              </a:lnSpc>
              <a:buFont typeface="Arial"/>
              <a:buChar char="•"/>
            </a:pPr>
            <a:r>
              <a:rPr lang="en-US" sz="2005">
                <a:solidFill>
                  <a:srgbClr val="FFFFFF"/>
                </a:solidFill>
                <a:latin typeface="Poppins"/>
                <a:ea typeface="Poppins"/>
                <a:cs typeface="Poppins"/>
                <a:sym typeface="Poppins"/>
              </a:rPr>
              <a:t>Crear alarmas</a:t>
            </a:r>
          </a:p>
          <a:p>
            <a:pPr marL="432951" lvl="1" indent="-216475" algn="ctr">
              <a:lnSpc>
                <a:spcPts val="2606"/>
              </a:lnSpc>
              <a:buFont typeface="Arial"/>
              <a:buChar char="•"/>
            </a:pPr>
            <a:r>
              <a:rPr lang="en-US" sz="2005">
                <a:solidFill>
                  <a:srgbClr val="FFFFFF"/>
                </a:solidFill>
                <a:latin typeface="Poppins"/>
                <a:ea typeface="Poppins"/>
                <a:cs typeface="Poppins"/>
                <a:sym typeface="Poppins"/>
              </a:rPr>
              <a:t>Visualizar el estado de los recursos en tiempo real</a:t>
            </a:r>
          </a:p>
          <a:p>
            <a:pPr algn="ctr">
              <a:lnSpc>
                <a:spcPts val="2606"/>
              </a:lnSpc>
              <a:spcBef>
                <a:spcPct val="0"/>
              </a:spcBef>
            </a:pPr>
            <a:endParaRPr lang="en-US" sz="2005">
              <a:solidFill>
                <a:srgbClr val="FFFFFF"/>
              </a:solidFill>
              <a:latin typeface="Poppins"/>
              <a:ea typeface="Poppins"/>
              <a:cs typeface="Poppins"/>
              <a:sym typeface="Poppins"/>
            </a:endParaRPr>
          </a:p>
        </p:txBody>
      </p:sp>
      <p:sp>
        <p:nvSpPr>
          <p:cNvPr id="9" name="TextBox 9"/>
          <p:cNvSpPr txBox="1"/>
          <p:nvPr/>
        </p:nvSpPr>
        <p:spPr>
          <a:xfrm>
            <a:off x="11385177" y="4055535"/>
            <a:ext cx="6582160" cy="4195976"/>
          </a:xfrm>
          <a:prstGeom prst="rect">
            <a:avLst/>
          </a:prstGeom>
        </p:spPr>
        <p:txBody>
          <a:bodyPr lIns="0" tIns="0" rIns="0" bIns="0" rtlCol="0" anchor="t">
            <a:spAutoFit/>
          </a:bodyPr>
          <a:lstStyle/>
          <a:p>
            <a:pPr algn="ctr">
              <a:lnSpc>
                <a:spcPts val="2613"/>
              </a:lnSpc>
            </a:pPr>
            <a:r>
              <a:rPr lang="en-US" sz="2010" b="1">
                <a:solidFill>
                  <a:srgbClr val="FFFFFF"/>
                </a:solidFill>
                <a:latin typeface="Poppins Ultra-Bold"/>
                <a:ea typeface="Poppins Ultra-Bold"/>
                <a:cs typeface="Poppins Ultra-Bold"/>
                <a:sym typeface="Poppins Ultra-Bold"/>
              </a:rPr>
              <a:t>¿Qué puedes medir con AWS CloudWatch?</a:t>
            </a:r>
          </a:p>
          <a:p>
            <a:pPr algn="ctr">
              <a:lnSpc>
                <a:spcPts val="2613"/>
              </a:lnSpc>
            </a:pPr>
            <a:r>
              <a:rPr lang="en-US" sz="2010" b="1">
                <a:solidFill>
                  <a:srgbClr val="FFFFFF"/>
                </a:solidFill>
                <a:latin typeface="Poppins Ultra-Bold"/>
                <a:ea typeface="Poppins Ultra-Bold"/>
                <a:cs typeface="Poppins Ultra-Bold"/>
                <a:sym typeface="Poppins Ultra-Bold"/>
              </a:rPr>
              <a:t>Aquí algunos ejemplos:</a:t>
            </a:r>
          </a:p>
          <a:p>
            <a:pPr algn="ctr">
              <a:lnSpc>
                <a:spcPts val="2613"/>
              </a:lnSpc>
            </a:pPr>
            <a:endParaRPr lang="en-US" sz="2010" b="1">
              <a:solidFill>
                <a:srgbClr val="FFFFFF"/>
              </a:solidFill>
              <a:latin typeface="Poppins Ultra-Bold"/>
              <a:ea typeface="Poppins Ultra-Bold"/>
              <a:cs typeface="Poppins Ultra-Bold"/>
              <a:sym typeface="Poppins Ultra-Bold"/>
            </a:endParaRPr>
          </a:p>
          <a:p>
            <a:pPr marL="433959" lvl="1" indent="-216980" algn="ctr">
              <a:lnSpc>
                <a:spcPts val="2613"/>
              </a:lnSpc>
              <a:buFont typeface="Arial"/>
              <a:buChar char="•"/>
            </a:pPr>
            <a:r>
              <a:rPr lang="en-US" sz="2010">
                <a:solidFill>
                  <a:srgbClr val="FFFFFF"/>
                </a:solidFill>
                <a:latin typeface="Poppins"/>
                <a:ea typeface="Poppins"/>
                <a:cs typeface="Poppins"/>
                <a:sym typeface="Poppins"/>
              </a:rPr>
              <a:t>EC2 (servidores): Uso de CPU, disco, red, estado del sistema</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RDS (bases de datos): Conexiones activas, uso de memoria, IOPS</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Lambda: Tiempo de ejecución, errores, invocaciones</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Auto Scaling: Número de instancias, actividades de escalado</a:t>
            </a:r>
          </a:p>
          <a:p>
            <a:pPr marL="433959" lvl="1" indent="-216980" algn="ctr">
              <a:lnSpc>
                <a:spcPts val="2613"/>
              </a:lnSpc>
              <a:buFont typeface="Arial"/>
              <a:buChar char="•"/>
            </a:pPr>
            <a:r>
              <a:rPr lang="en-US" sz="2010">
                <a:solidFill>
                  <a:srgbClr val="FFFFFF"/>
                </a:solidFill>
                <a:latin typeface="Poppins"/>
                <a:ea typeface="Poppins"/>
                <a:cs typeface="Poppins"/>
                <a:sym typeface="Poppins"/>
              </a:rPr>
              <a:t> S3: Solicitudes, latencia, errores de lectura</a:t>
            </a:r>
          </a:p>
          <a:p>
            <a:pPr algn="ctr">
              <a:lnSpc>
                <a:spcPts val="2340"/>
              </a:lnSpc>
              <a:spcBef>
                <a:spcPct val="0"/>
              </a:spcBef>
            </a:pPr>
            <a:endParaRPr lang="en-US" sz="2010">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9368248">
            <a:off x="13780304" y="-2798572"/>
            <a:ext cx="6775227" cy="8946381"/>
          </a:xfrm>
          <a:custGeom>
            <a:avLst/>
            <a:gdLst/>
            <a:ahLst/>
            <a:cxnLst/>
            <a:rect l="l" t="t" r="r" b="b"/>
            <a:pathLst>
              <a:path w="6775227" h="8946381">
                <a:moveTo>
                  <a:pt x="0" y="0"/>
                </a:moveTo>
                <a:lnTo>
                  <a:pt x="6775227" y="0"/>
                </a:lnTo>
                <a:lnTo>
                  <a:pt x="6775227" y="8946381"/>
                </a:lnTo>
                <a:lnTo>
                  <a:pt x="0" y="8946381"/>
                </a:lnTo>
                <a:lnTo>
                  <a:pt x="0" y="0"/>
                </a:lnTo>
                <a:close/>
              </a:path>
            </a:pathLst>
          </a:custGeom>
          <a:blipFill>
            <a:blip r:embed="rId2">
              <a:extLst>
                <a:ext uri="{96DAC541-7B7A-43D3-8B79-37D633B846F1}">
                  <asvg:svgBlip xmlns:asvg="http://schemas.microsoft.com/office/drawing/2016/SVG/main" xmlns="" r:embed="rId3"/>
                </a:ext>
              </a:extLst>
            </a:blip>
            <a:stretch>
              <a:fillRect r="-36481"/>
            </a:stretch>
          </a:blipFill>
        </p:spPr>
      </p:sp>
      <p:sp>
        <p:nvSpPr>
          <p:cNvPr id="3" name="Freeform 3"/>
          <p:cNvSpPr/>
          <p:nvPr/>
        </p:nvSpPr>
        <p:spPr>
          <a:xfrm>
            <a:off x="5698113" y="1393052"/>
            <a:ext cx="1091678" cy="1129809"/>
          </a:xfrm>
          <a:custGeom>
            <a:avLst/>
            <a:gdLst/>
            <a:ahLst/>
            <a:cxnLst/>
            <a:rect l="l" t="t" r="r" b="b"/>
            <a:pathLst>
              <a:path w="1091678" h="1129809">
                <a:moveTo>
                  <a:pt x="0" y="0"/>
                </a:moveTo>
                <a:lnTo>
                  <a:pt x="1091677" y="0"/>
                </a:lnTo>
                <a:lnTo>
                  <a:pt x="1091677" y="1129809"/>
                </a:lnTo>
                <a:lnTo>
                  <a:pt x="0" y="1129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80063" y="5974360"/>
            <a:ext cx="1408872" cy="1408872"/>
          </a:xfrm>
          <a:custGeom>
            <a:avLst/>
            <a:gdLst/>
            <a:ahLst/>
            <a:cxnLst/>
            <a:rect l="l" t="t" r="r" b="b"/>
            <a:pathLst>
              <a:path w="1408872" h="1408872">
                <a:moveTo>
                  <a:pt x="0" y="0"/>
                </a:moveTo>
                <a:lnTo>
                  <a:pt x="1408873" y="0"/>
                </a:lnTo>
                <a:lnTo>
                  <a:pt x="1408873" y="1408872"/>
                </a:lnTo>
                <a:lnTo>
                  <a:pt x="0" y="140887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6072445" y="6060086"/>
            <a:ext cx="1434691" cy="1237421"/>
          </a:xfrm>
          <a:custGeom>
            <a:avLst/>
            <a:gdLst/>
            <a:ahLst/>
            <a:cxnLst/>
            <a:rect l="l" t="t" r="r" b="b"/>
            <a:pathLst>
              <a:path w="1434691" h="1237421">
                <a:moveTo>
                  <a:pt x="0" y="0"/>
                </a:moveTo>
                <a:lnTo>
                  <a:pt x="1434691" y="0"/>
                </a:lnTo>
                <a:lnTo>
                  <a:pt x="1434691" y="1237421"/>
                </a:lnTo>
                <a:lnTo>
                  <a:pt x="0" y="123742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0137280" y="6060086"/>
            <a:ext cx="1354866" cy="1391390"/>
          </a:xfrm>
          <a:custGeom>
            <a:avLst/>
            <a:gdLst/>
            <a:ahLst/>
            <a:cxnLst/>
            <a:rect l="l" t="t" r="r" b="b"/>
            <a:pathLst>
              <a:path w="1354866" h="1391390">
                <a:moveTo>
                  <a:pt x="0" y="0"/>
                </a:moveTo>
                <a:lnTo>
                  <a:pt x="1354866" y="0"/>
                </a:lnTo>
                <a:lnTo>
                  <a:pt x="1354866" y="1391389"/>
                </a:lnTo>
                <a:lnTo>
                  <a:pt x="0" y="139138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4976095" y="6060086"/>
            <a:ext cx="1185157" cy="1307760"/>
          </a:xfrm>
          <a:custGeom>
            <a:avLst/>
            <a:gdLst/>
            <a:ahLst/>
            <a:cxnLst/>
            <a:rect l="l" t="t" r="r" b="b"/>
            <a:pathLst>
              <a:path w="1185157" h="1307760">
                <a:moveTo>
                  <a:pt x="0" y="0"/>
                </a:moveTo>
                <a:lnTo>
                  <a:pt x="1185157" y="0"/>
                </a:lnTo>
                <a:lnTo>
                  <a:pt x="1185157" y="1307759"/>
                </a:lnTo>
                <a:lnTo>
                  <a:pt x="0" y="130775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TextBox 8"/>
          <p:cNvSpPr txBox="1"/>
          <p:nvPr/>
        </p:nvSpPr>
        <p:spPr>
          <a:xfrm>
            <a:off x="3221157" y="318229"/>
            <a:ext cx="11338178" cy="927724"/>
          </a:xfrm>
          <a:prstGeom prst="rect">
            <a:avLst/>
          </a:prstGeom>
        </p:spPr>
        <p:txBody>
          <a:bodyPr lIns="0" tIns="0" rIns="0" bIns="0" rtlCol="0" anchor="t">
            <a:spAutoFit/>
          </a:bodyPr>
          <a:lstStyle/>
          <a:p>
            <a:pPr algn="ctr">
              <a:lnSpc>
                <a:spcPts val="7140"/>
              </a:lnSpc>
            </a:pPr>
            <a:r>
              <a:rPr lang="en-US" sz="5100" b="1">
                <a:solidFill>
                  <a:srgbClr val="FFFFFF"/>
                </a:solidFill>
                <a:latin typeface="Poppins Ultra-Bold"/>
                <a:ea typeface="Poppins Ultra-Bold"/>
                <a:cs typeface="Poppins Ultra-Bold"/>
                <a:sym typeface="Poppins Ultra-Bold"/>
              </a:rPr>
              <a:t>DevSecOps y SonarQube</a:t>
            </a:r>
          </a:p>
        </p:txBody>
      </p:sp>
      <p:sp>
        <p:nvSpPr>
          <p:cNvPr id="9" name="TextBox 9"/>
          <p:cNvSpPr txBox="1"/>
          <p:nvPr/>
        </p:nvSpPr>
        <p:spPr>
          <a:xfrm>
            <a:off x="3992431" y="2475236"/>
            <a:ext cx="4503042" cy="2668264"/>
          </a:xfrm>
          <a:prstGeom prst="rect">
            <a:avLst/>
          </a:prstGeom>
        </p:spPr>
        <p:txBody>
          <a:bodyPr lIns="0" tIns="0" rIns="0" bIns="0" rtlCol="0" anchor="t">
            <a:spAutoFit/>
          </a:bodyPr>
          <a:lstStyle/>
          <a:p>
            <a:pPr algn="ctr">
              <a:lnSpc>
                <a:spcPts val="2333"/>
              </a:lnSpc>
            </a:pPr>
            <a:r>
              <a:rPr lang="en-US" sz="1666" b="1">
                <a:solidFill>
                  <a:srgbClr val="FFFFFF"/>
                </a:solidFill>
                <a:latin typeface="Poppins Ultra-Bold"/>
                <a:ea typeface="Poppins Ultra-Bold"/>
                <a:cs typeface="Poppins Ultra-Bold"/>
                <a:sym typeface="Poppins Ultra-Bold"/>
              </a:rPr>
              <a:t>¿Qué es DevSecOps?</a:t>
            </a:r>
          </a:p>
          <a:p>
            <a:pPr algn="ctr">
              <a:lnSpc>
                <a:spcPts val="2333"/>
              </a:lnSpc>
            </a:pPr>
            <a:r>
              <a:rPr lang="en-US" sz="1666">
                <a:solidFill>
                  <a:srgbClr val="FFFFFF"/>
                </a:solidFill>
                <a:latin typeface="Poppins"/>
                <a:ea typeface="Poppins"/>
                <a:cs typeface="Poppins"/>
                <a:sym typeface="Poppins"/>
              </a:rPr>
              <a:t>DevSecOps es la evolución de DevOps que integra la seguridad (Security) desde el inicio del ciclo de desarrollo, en lugar de dejarla para el final.</a:t>
            </a:r>
          </a:p>
          <a:p>
            <a:pPr algn="ctr">
              <a:lnSpc>
                <a:spcPts val="2333"/>
              </a:lnSpc>
            </a:pPr>
            <a:r>
              <a:rPr lang="en-US" sz="1666">
                <a:solidFill>
                  <a:srgbClr val="FFFFFF"/>
                </a:solidFill>
                <a:latin typeface="Poppins"/>
                <a:ea typeface="Poppins"/>
                <a:cs typeface="Poppins"/>
                <a:sym typeface="Poppins"/>
              </a:rPr>
              <a:t>Su lema es:</a:t>
            </a:r>
          </a:p>
          <a:p>
            <a:pPr algn="ctr">
              <a:lnSpc>
                <a:spcPts val="2333"/>
              </a:lnSpc>
            </a:pPr>
            <a:r>
              <a:rPr lang="en-US" sz="1666">
                <a:solidFill>
                  <a:srgbClr val="FFFFFF"/>
                </a:solidFill>
                <a:latin typeface="Poppins"/>
                <a:ea typeface="Poppins"/>
                <a:cs typeface="Poppins"/>
                <a:sym typeface="Poppins"/>
              </a:rPr>
              <a:t> “Seguridad como parte del proceso, no como obstáculo final.”</a:t>
            </a:r>
          </a:p>
          <a:p>
            <a:pPr algn="ctr">
              <a:lnSpc>
                <a:spcPts val="2333"/>
              </a:lnSpc>
              <a:spcBef>
                <a:spcPct val="0"/>
              </a:spcBef>
            </a:pPr>
            <a:endParaRPr lang="en-US" sz="1666">
              <a:solidFill>
                <a:srgbClr val="FFFFFF"/>
              </a:solidFill>
              <a:latin typeface="Poppins"/>
              <a:ea typeface="Poppins"/>
              <a:cs typeface="Poppins"/>
              <a:sym typeface="Poppins"/>
            </a:endParaRPr>
          </a:p>
        </p:txBody>
      </p:sp>
      <p:sp>
        <p:nvSpPr>
          <p:cNvPr id="10" name="TextBox 10"/>
          <p:cNvSpPr txBox="1"/>
          <p:nvPr/>
        </p:nvSpPr>
        <p:spPr>
          <a:xfrm>
            <a:off x="10565330" y="1304459"/>
            <a:ext cx="1195736" cy="1218402"/>
          </a:xfrm>
          <a:prstGeom prst="rect">
            <a:avLst/>
          </a:prstGeom>
        </p:spPr>
        <p:txBody>
          <a:bodyPr lIns="0" tIns="0" rIns="0" bIns="0" rtlCol="0" anchor="t">
            <a:spAutoFit/>
          </a:bodyPr>
          <a:lstStyle/>
          <a:p>
            <a:pPr algn="ctr">
              <a:lnSpc>
                <a:spcPts val="9597"/>
              </a:lnSpc>
              <a:spcBef>
                <a:spcPct val="0"/>
              </a:spcBef>
            </a:pPr>
            <a:r>
              <a:rPr lang="en-US" sz="6855" b="1">
                <a:solidFill>
                  <a:srgbClr val="FFFFFF"/>
                </a:solidFill>
                <a:latin typeface="Poppins Ultra-Bold"/>
                <a:ea typeface="Poppins Ultra-Bold"/>
                <a:cs typeface="Poppins Ultra-Bold"/>
                <a:sym typeface="Poppins Ultra-Bold"/>
              </a:rPr>
              <a:t>🧰</a:t>
            </a:r>
          </a:p>
        </p:txBody>
      </p:sp>
      <p:sp>
        <p:nvSpPr>
          <p:cNvPr id="11" name="TextBox 11"/>
          <p:cNvSpPr txBox="1"/>
          <p:nvPr/>
        </p:nvSpPr>
        <p:spPr>
          <a:xfrm>
            <a:off x="9163474" y="2494959"/>
            <a:ext cx="4312017" cy="2366974"/>
          </a:xfrm>
          <a:prstGeom prst="rect">
            <a:avLst/>
          </a:prstGeom>
        </p:spPr>
        <p:txBody>
          <a:bodyPr lIns="0" tIns="0" rIns="0" bIns="0" rtlCol="0" anchor="t">
            <a:spAutoFit/>
          </a:bodyPr>
          <a:lstStyle/>
          <a:p>
            <a:pPr algn="ctr">
              <a:lnSpc>
                <a:spcPts val="2338"/>
              </a:lnSpc>
            </a:pPr>
            <a:r>
              <a:rPr lang="en-US" sz="1670" b="1">
                <a:solidFill>
                  <a:srgbClr val="FFFFFF"/>
                </a:solidFill>
                <a:latin typeface="Poppins Ultra-Bold"/>
                <a:ea typeface="Poppins Ultra-Bold"/>
                <a:cs typeface="Poppins Ultra-Bold"/>
                <a:sym typeface="Poppins Ultra-Bold"/>
              </a:rPr>
              <a:t>SonarQube es una herramienta que analiza automáticamente el código fuente en busca de:</a:t>
            </a:r>
          </a:p>
          <a:p>
            <a:pPr marL="360554" lvl="1" indent="-180277" algn="ctr">
              <a:lnSpc>
                <a:spcPts val="2338"/>
              </a:lnSpc>
              <a:buFont typeface="Arial"/>
              <a:buChar char="•"/>
            </a:pPr>
            <a:r>
              <a:rPr lang="en-US" sz="1670">
                <a:solidFill>
                  <a:srgbClr val="FFFFFF"/>
                </a:solidFill>
                <a:latin typeface="Poppins"/>
                <a:ea typeface="Poppins"/>
                <a:cs typeface="Poppins"/>
                <a:sym typeface="Poppins"/>
              </a:rPr>
              <a:t> Errores</a:t>
            </a:r>
          </a:p>
          <a:p>
            <a:pPr marL="360554" lvl="1" indent="-180277" algn="ctr">
              <a:lnSpc>
                <a:spcPts val="2338"/>
              </a:lnSpc>
              <a:buFont typeface="Arial"/>
              <a:buChar char="•"/>
            </a:pPr>
            <a:r>
              <a:rPr lang="en-US" sz="1670">
                <a:solidFill>
                  <a:srgbClr val="FFFFFF"/>
                </a:solidFill>
                <a:latin typeface="Poppins"/>
                <a:ea typeface="Poppins"/>
                <a:cs typeface="Poppins"/>
                <a:sym typeface="Poppins"/>
              </a:rPr>
              <a:t>Vulnerabilidades de seguridad</a:t>
            </a:r>
          </a:p>
          <a:p>
            <a:pPr marL="360554" lvl="1" indent="-180277" algn="ctr">
              <a:lnSpc>
                <a:spcPts val="2338"/>
              </a:lnSpc>
              <a:buFont typeface="Arial"/>
              <a:buChar char="•"/>
            </a:pPr>
            <a:r>
              <a:rPr lang="en-US" sz="1670">
                <a:solidFill>
                  <a:srgbClr val="FFFFFF"/>
                </a:solidFill>
                <a:latin typeface="Poppins"/>
                <a:ea typeface="Poppins"/>
                <a:cs typeface="Poppins"/>
                <a:sym typeface="Poppins"/>
              </a:rPr>
              <a:t>Malas prácticas y code smells</a:t>
            </a:r>
          </a:p>
          <a:p>
            <a:pPr marL="360554" lvl="1" indent="-180277" algn="ctr">
              <a:lnSpc>
                <a:spcPts val="2338"/>
              </a:lnSpc>
              <a:buFont typeface="Arial"/>
              <a:buChar char="•"/>
            </a:pPr>
            <a:r>
              <a:rPr lang="en-US" sz="1670">
                <a:solidFill>
                  <a:srgbClr val="FFFFFF"/>
                </a:solidFill>
                <a:latin typeface="Poppins"/>
                <a:ea typeface="Poppins"/>
                <a:cs typeface="Poppins"/>
                <a:sym typeface="Poppins"/>
              </a:rPr>
              <a:t> Falta de estándares o reglas de calidad</a:t>
            </a:r>
          </a:p>
        </p:txBody>
      </p:sp>
      <p:sp>
        <p:nvSpPr>
          <p:cNvPr id="12" name="TextBox 12"/>
          <p:cNvSpPr txBox="1"/>
          <p:nvPr/>
        </p:nvSpPr>
        <p:spPr>
          <a:xfrm>
            <a:off x="3221157" y="5038725"/>
            <a:ext cx="11338178" cy="618451"/>
          </a:xfrm>
          <a:prstGeom prst="rect">
            <a:avLst/>
          </a:prstGeom>
        </p:spPr>
        <p:txBody>
          <a:bodyPr lIns="0" tIns="0" rIns="0" bIns="0" rtlCol="0" anchor="t">
            <a:spAutoFit/>
          </a:bodyPr>
          <a:lstStyle/>
          <a:p>
            <a:pPr algn="ctr">
              <a:lnSpc>
                <a:spcPts val="4760"/>
              </a:lnSpc>
            </a:pPr>
            <a:r>
              <a:rPr lang="en-US" sz="3400" b="1">
                <a:solidFill>
                  <a:srgbClr val="FFFFFF"/>
                </a:solidFill>
                <a:latin typeface="Poppins Ultra-Bold"/>
                <a:ea typeface="Poppins Ultra-Bold"/>
                <a:cs typeface="Poppins Ultra-Bold"/>
                <a:sym typeface="Poppins Ultra-Bold"/>
              </a:rPr>
              <a:t>¿Cómo aplica DevSecOps con SonarQube?</a:t>
            </a:r>
          </a:p>
        </p:txBody>
      </p:sp>
      <p:sp>
        <p:nvSpPr>
          <p:cNvPr id="13" name="TextBox 13"/>
          <p:cNvSpPr txBox="1"/>
          <p:nvPr/>
        </p:nvSpPr>
        <p:spPr>
          <a:xfrm>
            <a:off x="0" y="7335607"/>
            <a:ext cx="4768999" cy="2847677"/>
          </a:xfrm>
          <a:prstGeom prst="rect">
            <a:avLst/>
          </a:prstGeom>
        </p:spPr>
        <p:txBody>
          <a:bodyPr lIns="0" tIns="0" rIns="0" bIns="0" rtlCol="0" anchor="t">
            <a:spAutoFit/>
          </a:bodyPr>
          <a:lstStyle/>
          <a:p>
            <a:pPr algn="ctr">
              <a:lnSpc>
                <a:spcPts val="2100"/>
              </a:lnSpc>
            </a:pPr>
            <a:r>
              <a:rPr lang="en-US" sz="1500" b="1">
                <a:solidFill>
                  <a:srgbClr val="FFFFFF"/>
                </a:solidFill>
                <a:latin typeface="Poppins Ultra-Bold"/>
                <a:ea typeface="Poppins Ultra-Bold"/>
                <a:cs typeface="Poppins Ultra-Bold"/>
                <a:sym typeface="Poppins Ultra-Bold"/>
              </a:rPr>
              <a:t>Análisis automático del código</a:t>
            </a:r>
          </a:p>
          <a:p>
            <a:pPr algn="ctr">
              <a:lnSpc>
                <a:spcPts val="1400"/>
              </a:lnSpc>
            </a:pPr>
            <a:endParaRPr lang="en-US" sz="1500" b="1">
              <a:solidFill>
                <a:srgbClr val="FFFFFF"/>
              </a:solidFill>
              <a:latin typeface="Poppins Ultra-Bold"/>
              <a:ea typeface="Poppins Ultra-Bold"/>
              <a:cs typeface="Poppins Ultra-Bold"/>
              <a:sym typeface="Poppins Ultra-Bold"/>
            </a:endParaRPr>
          </a:p>
          <a:p>
            <a:pPr algn="ctr">
              <a:lnSpc>
                <a:spcPts val="2100"/>
              </a:lnSpc>
            </a:pPr>
            <a:r>
              <a:rPr lang="en-US" sz="1500">
                <a:solidFill>
                  <a:srgbClr val="FFFFFF"/>
                </a:solidFill>
                <a:latin typeface="Poppins"/>
                <a:ea typeface="Poppins"/>
                <a:cs typeface="Poppins"/>
                <a:sym typeface="Poppins"/>
              </a:rPr>
              <a:t>Cuando un desarrollador hace push de su código, SonarQube lo analiza automáticamente como parte del flujo CI/CD.</a:t>
            </a:r>
          </a:p>
          <a:p>
            <a:pPr algn="ctr">
              <a:lnSpc>
                <a:spcPts val="2100"/>
              </a:lnSpc>
            </a:pPr>
            <a:r>
              <a:rPr lang="en-US" sz="1500">
                <a:solidFill>
                  <a:srgbClr val="FFFFFF"/>
                </a:solidFill>
                <a:latin typeface="Poppins"/>
                <a:ea typeface="Poppins"/>
                <a:cs typeface="Poppins"/>
                <a:sym typeface="Poppins"/>
              </a:rPr>
              <a:t>🔍 Detecta cosas como:</a:t>
            </a:r>
          </a:p>
          <a:p>
            <a:pPr marL="323855" lvl="1" indent="-161927" algn="ctr">
              <a:lnSpc>
                <a:spcPts val="2100"/>
              </a:lnSpc>
              <a:buFont typeface="Arial"/>
              <a:buChar char="•"/>
            </a:pPr>
            <a:r>
              <a:rPr lang="en-US" sz="1500">
                <a:solidFill>
                  <a:srgbClr val="FFFFFF"/>
                </a:solidFill>
                <a:latin typeface="Poppins"/>
                <a:ea typeface="Poppins"/>
                <a:cs typeface="Poppins"/>
                <a:sym typeface="Poppins"/>
              </a:rPr>
              <a:t>Inyecciones SQL</a:t>
            </a:r>
          </a:p>
          <a:p>
            <a:pPr marL="323855" lvl="1" indent="-161927" algn="ctr">
              <a:lnSpc>
                <a:spcPts val="2100"/>
              </a:lnSpc>
              <a:buFont typeface="Arial"/>
              <a:buChar char="•"/>
            </a:pPr>
            <a:r>
              <a:rPr lang="en-US" sz="1500">
                <a:solidFill>
                  <a:srgbClr val="FFFFFF"/>
                </a:solidFill>
                <a:latin typeface="Poppins"/>
                <a:ea typeface="Poppins"/>
                <a:cs typeface="Poppins"/>
                <a:sym typeface="Poppins"/>
              </a:rPr>
              <a:t>Uso inseguro de funciones o librerías</a:t>
            </a:r>
          </a:p>
          <a:p>
            <a:pPr marL="323855" lvl="1" indent="-161927" algn="ctr">
              <a:lnSpc>
                <a:spcPts val="2100"/>
              </a:lnSpc>
              <a:buFont typeface="Arial"/>
              <a:buChar char="•"/>
            </a:pPr>
            <a:r>
              <a:rPr lang="en-US" sz="1500">
                <a:solidFill>
                  <a:srgbClr val="FFFFFF"/>
                </a:solidFill>
                <a:latin typeface="Poppins"/>
                <a:ea typeface="Poppins"/>
                <a:cs typeface="Poppins"/>
                <a:sym typeface="Poppins"/>
              </a:rPr>
              <a:t>Contraseñas hardcodeadas</a:t>
            </a:r>
          </a:p>
          <a:p>
            <a:pPr marL="323855" lvl="1" indent="-161927" algn="ctr">
              <a:lnSpc>
                <a:spcPts val="2100"/>
              </a:lnSpc>
              <a:buFont typeface="Arial"/>
              <a:buChar char="•"/>
            </a:pPr>
            <a:r>
              <a:rPr lang="en-US" sz="1500">
                <a:solidFill>
                  <a:srgbClr val="FFFFFF"/>
                </a:solidFill>
                <a:latin typeface="Poppins"/>
                <a:ea typeface="Poppins"/>
                <a:cs typeface="Poppins"/>
                <a:sym typeface="Poppins"/>
              </a:rPr>
              <a:t>Lógica que puede ser explotada</a:t>
            </a:r>
          </a:p>
          <a:p>
            <a:pPr algn="ctr">
              <a:lnSpc>
                <a:spcPts val="2100"/>
              </a:lnSpc>
              <a:spcBef>
                <a:spcPct val="0"/>
              </a:spcBef>
            </a:pPr>
            <a:endParaRPr lang="en-US" sz="1500">
              <a:solidFill>
                <a:srgbClr val="FFFFFF"/>
              </a:solidFill>
              <a:latin typeface="Poppins"/>
              <a:ea typeface="Poppins"/>
              <a:cs typeface="Poppins"/>
              <a:sym typeface="Poppins"/>
            </a:endParaRPr>
          </a:p>
        </p:txBody>
      </p:sp>
      <p:sp>
        <p:nvSpPr>
          <p:cNvPr id="14" name="TextBox 14"/>
          <p:cNvSpPr txBox="1"/>
          <p:nvPr/>
        </p:nvSpPr>
        <p:spPr>
          <a:xfrm>
            <a:off x="5627973" y="7335607"/>
            <a:ext cx="2323636" cy="2142908"/>
          </a:xfrm>
          <a:prstGeom prst="rect">
            <a:avLst/>
          </a:prstGeom>
        </p:spPr>
        <p:txBody>
          <a:bodyPr lIns="0" tIns="0" rIns="0" bIns="0" rtlCol="0" anchor="t">
            <a:spAutoFit/>
          </a:bodyPr>
          <a:lstStyle/>
          <a:p>
            <a:pPr algn="ctr">
              <a:lnSpc>
                <a:spcPts val="2100"/>
              </a:lnSpc>
            </a:pPr>
            <a:r>
              <a:rPr lang="en-US" sz="1500" b="1">
                <a:solidFill>
                  <a:srgbClr val="FFFFFF"/>
                </a:solidFill>
                <a:latin typeface="Poppins Ultra-Bold"/>
                <a:ea typeface="Poppins Ultra-Bold"/>
                <a:cs typeface="Poppins Ultra-Bold"/>
                <a:sym typeface="Poppins Ultra-Bold"/>
              </a:rPr>
              <a:t>Integración con CI/CD</a:t>
            </a:r>
          </a:p>
          <a:p>
            <a:pPr algn="ctr">
              <a:lnSpc>
                <a:spcPts val="2100"/>
              </a:lnSpc>
            </a:pPr>
            <a:endParaRPr lang="en-US" sz="1500" b="1">
              <a:solidFill>
                <a:srgbClr val="FFFFFF"/>
              </a:solidFill>
              <a:latin typeface="Poppins Ultra-Bold"/>
              <a:ea typeface="Poppins Ultra-Bold"/>
              <a:cs typeface="Poppins Ultra-Bold"/>
              <a:sym typeface="Poppins Ultra-Bold"/>
            </a:endParaRPr>
          </a:p>
          <a:p>
            <a:pPr algn="ctr">
              <a:lnSpc>
                <a:spcPts val="2100"/>
              </a:lnSpc>
            </a:pPr>
            <a:r>
              <a:rPr lang="en-US" sz="1500">
                <a:solidFill>
                  <a:srgbClr val="FFFFFF"/>
                </a:solidFill>
                <a:latin typeface="Poppins"/>
                <a:ea typeface="Poppins"/>
                <a:cs typeface="Poppins"/>
                <a:sym typeface="Poppins"/>
              </a:rPr>
              <a:t>SonarQube se integra fácilmente con herramientas como Jenkins, GitHub Actions, GitLab CI, etc.</a:t>
            </a:r>
          </a:p>
          <a:p>
            <a:pPr algn="ctr">
              <a:lnSpc>
                <a:spcPts val="2100"/>
              </a:lnSpc>
              <a:spcBef>
                <a:spcPct val="0"/>
              </a:spcBef>
            </a:pPr>
            <a:endParaRPr lang="en-US" sz="1500">
              <a:solidFill>
                <a:srgbClr val="FFFFFF"/>
              </a:solidFill>
              <a:latin typeface="Poppins"/>
              <a:ea typeface="Poppins"/>
              <a:cs typeface="Poppins"/>
              <a:sym typeface="Poppins"/>
            </a:endParaRPr>
          </a:p>
        </p:txBody>
      </p:sp>
      <p:sp>
        <p:nvSpPr>
          <p:cNvPr id="15" name="TextBox 15"/>
          <p:cNvSpPr txBox="1"/>
          <p:nvPr/>
        </p:nvSpPr>
        <p:spPr>
          <a:xfrm>
            <a:off x="8808858" y="7354657"/>
            <a:ext cx="4011710" cy="2980675"/>
          </a:xfrm>
          <a:prstGeom prst="rect">
            <a:avLst/>
          </a:prstGeom>
        </p:spPr>
        <p:txBody>
          <a:bodyPr lIns="0" tIns="0" rIns="0" bIns="0" rtlCol="0" anchor="t">
            <a:spAutoFit/>
          </a:bodyPr>
          <a:lstStyle/>
          <a:p>
            <a:pPr algn="ctr">
              <a:lnSpc>
                <a:spcPts val="1950"/>
              </a:lnSpc>
            </a:pPr>
            <a:r>
              <a:rPr lang="en-US" sz="1500" b="1">
                <a:solidFill>
                  <a:srgbClr val="FFFFFF"/>
                </a:solidFill>
                <a:latin typeface="Poppins Ultra-Bold"/>
                <a:ea typeface="Poppins Ultra-Bold"/>
                <a:cs typeface="Poppins Ultra-Bold"/>
                <a:sym typeface="Poppins Ultra-Bold"/>
              </a:rPr>
              <a:t>Shift-left: seguridad desde el principio</a:t>
            </a:r>
          </a:p>
          <a:p>
            <a:pPr algn="ctr">
              <a:lnSpc>
                <a:spcPts val="1950"/>
              </a:lnSpc>
            </a:pPr>
            <a:endParaRPr lang="en-US" sz="1500" b="1">
              <a:solidFill>
                <a:srgbClr val="FFFFFF"/>
              </a:solidFill>
              <a:latin typeface="Poppins Ultra-Bold"/>
              <a:ea typeface="Poppins Ultra-Bold"/>
              <a:cs typeface="Poppins Ultra-Bold"/>
              <a:sym typeface="Poppins Ultra-Bold"/>
            </a:endParaRPr>
          </a:p>
          <a:p>
            <a:pPr algn="ctr">
              <a:lnSpc>
                <a:spcPts val="1950"/>
              </a:lnSpc>
            </a:pPr>
            <a:r>
              <a:rPr lang="en-US" sz="1500">
                <a:solidFill>
                  <a:srgbClr val="FFFFFF"/>
                </a:solidFill>
                <a:latin typeface="Poppins"/>
                <a:ea typeface="Poppins"/>
                <a:cs typeface="Poppins"/>
                <a:sym typeface="Poppins"/>
              </a:rPr>
              <a:t>DevSecOps busca aplicar seguridad lo más temprano posible ("shift-left"). SonarQube permite:</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Detectar problemas antes de llegar a producción</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Corregir fallos de forma más rápida y barata</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Fomentar una cultura de código seguro entre los desarrolladores</a:t>
            </a:r>
          </a:p>
          <a:p>
            <a:pPr algn="ctr">
              <a:lnSpc>
                <a:spcPts val="1950"/>
              </a:lnSpc>
              <a:spcBef>
                <a:spcPct val="0"/>
              </a:spcBef>
            </a:pPr>
            <a:endParaRPr lang="en-US" sz="1500">
              <a:solidFill>
                <a:srgbClr val="FFFFFF"/>
              </a:solidFill>
              <a:latin typeface="Poppins"/>
              <a:ea typeface="Poppins"/>
              <a:cs typeface="Poppins"/>
              <a:sym typeface="Poppins"/>
            </a:endParaRPr>
          </a:p>
        </p:txBody>
      </p:sp>
      <p:sp>
        <p:nvSpPr>
          <p:cNvPr id="16" name="TextBox 16"/>
          <p:cNvSpPr txBox="1"/>
          <p:nvPr/>
        </p:nvSpPr>
        <p:spPr>
          <a:xfrm>
            <a:off x="13313628" y="7354657"/>
            <a:ext cx="4510090" cy="2485484"/>
          </a:xfrm>
          <a:prstGeom prst="rect">
            <a:avLst/>
          </a:prstGeom>
        </p:spPr>
        <p:txBody>
          <a:bodyPr lIns="0" tIns="0" rIns="0" bIns="0" rtlCol="0" anchor="t">
            <a:spAutoFit/>
          </a:bodyPr>
          <a:lstStyle/>
          <a:p>
            <a:pPr algn="ctr">
              <a:lnSpc>
                <a:spcPts val="1950"/>
              </a:lnSpc>
            </a:pPr>
            <a:r>
              <a:rPr lang="en-US" sz="1500" b="1">
                <a:solidFill>
                  <a:srgbClr val="FFFFFF"/>
                </a:solidFill>
                <a:latin typeface="Poppins Ultra-Bold"/>
                <a:ea typeface="Poppins Ultra-Bold"/>
                <a:cs typeface="Poppins Ultra-Bold"/>
                <a:sym typeface="Poppins Ultra-Bold"/>
              </a:rPr>
              <a:t>Beneficios de usar SonarQube en DevSecOps</a:t>
            </a:r>
          </a:p>
          <a:p>
            <a:pPr algn="ctr">
              <a:lnSpc>
                <a:spcPts val="1950"/>
              </a:lnSpc>
            </a:pPr>
            <a:endParaRPr lang="en-US" sz="1500" b="1">
              <a:solidFill>
                <a:srgbClr val="FFFFFF"/>
              </a:solidFill>
              <a:latin typeface="Poppins Ultra-Bold"/>
              <a:ea typeface="Poppins Ultra-Bold"/>
              <a:cs typeface="Poppins Ultra-Bold"/>
              <a:sym typeface="Poppins Ultra-Bold"/>
            </a:endParaRPr>
          </a:p>
          <a:p>
            <a:pPr marL="323850" lvl="1" indent="-161925" algn="ctr">
              <a:lnSpc>
                <a:spcPts val="1950"/>
              </a:lnSpc>
              <a:buFont typeface="Arial"/>
              <a:buChar char="•"/>
            </a:pPr>
            <a:r>
              <a:rPr lang="en-US" sz="1500">
                <a:solidFill>
                  <a:srgbClr val="FFFFFF"/>
                </a:solidFill>
                <a:latin typeface="Poppins"/>
                <a:ea typeface="Poppins"/>
                <a:cs typeface="Poppins"/>
                <a:sym typeface="Poppins"/>
              </a:rPr>
              <a:t>Análisis automático: Menos errores humanos</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Detección temprana de vulnerabilidades: Aumenta la seguridad del software</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Reportes y métricas: Visibilidad sobre la calidad del código</a:t>
            </a:r>
          </a:p>
          <a:p>
            <a:pPr marL="323850" lvl="1" indent="-161925" algn="ctr">
              <a:lnSpc>
                <a:spcPts val="1950"/>
              </a:lnSpc>
              <a:buFont typeface="Arial"/>
              <a:buChar char="•"/>
            </a:pPr>
            <a:r>
              <a:rPr lang="en-US" sz="1500">
                <a:solidFill>
                  <a:srgbClr val="FFFFFF"/>
                </a:solidFill>
                <a:latin typeface="Poppins"/>
                <a:ea typeface="Poppins"/>
                <a:cs typeface="Poppins"/>
                <a:sym typeface="Poppins"/>
              </a:rPr>
              <a:t>Integración con el flujo DevOps: Seguridad sin frenar la entrega continua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9368248">
            <a:off x="13780304" y="-2798572"/>
            <a:ext cx="6775227" cy="8946381"/>
          </a:xfrm>
          <a:custGeom>
            <a:avLst/>
            <a:gdLst/>
            <a:ahLst/>
            <a:cxnLst/>
            <a:rect l="l" t="t" r="r" b="b"/>
            <a:pathLst>
              <a:path w="6775227" h="8946381">
                <a:moveTo>
                  <a:pt x="0" y="0"/>
                </a:moveTo>
                <a:lnTo>
                  <a:pt x="6775227" y="0"/>
                </a:lnTo>
                <a:lnTo>
                  <a:pt x="6775227" y="8946381"/>
                </a:lnTo>
                <a:lnTo>
                  <a:pt x="0" y="8946381"/>
                </a:lnTo>
                <a:lnTo>
                  <a:pt x="0" y="0"/>
                </a:lnTo>
                <a:close/>
              </a:path>
            </a:pathLst>
          </a:custGeom>
          <a:blipFill>
            <a:blip r:embed="rId2">
              <a:extLst>
                <a:ext uri="{96DAC541-7B7A-43D3-8B79-37D633B846F1}">
                  <asvg:svgBlip xmlns:asvg="http://schemas.microsoft.com/office/drawing/2016/SVG/main" xmlns="" r:embed="rId3"/>
                </a:ext>
              </a:extLst>
            </a:blip>
            <a:stretch>
              <a:fillRect r="-36481"/>
            </a:stretch>
          </a:blipFill>
        </p:spPr>
      </p:sp>
      <p:sp>
        <p:nvSpPr>
          <p:cNvPr id="3" name="Freeform 3"/>
          <p:cNvSpPr/>
          <p:nvPr/>
        </p:nvSpPr>
        <p:spPr>
          <a:xfrm>
            <a:off x="5013516" y="1961158"/>
            <a:ext cx="1861738" cy="1605749"/>
          </a:xfrm>
          <a:custGeom>
            <a:avLst/>
            <a:gdLst/>
            <a:ahLst/>
            <a:cxnLst/>
            <a:rect l="l" t="t" r="r" b="b"/>
            <a:pathLst>
              <a:path w="1861738" h="1605749">
                <a:moveTo>
                  <a:pt x="0" y="0"/>
                </a:moveTo>
                <a:lnTo>
                  <a:pt x="1861738" y="0"/>
                </a:lnTo>
                <a:lnTo>
                  <a:pt x="1861738" y="1605749"/>
                </a:lnTo>
                <a:lnTo>
                  <a:pt x="0" y="16057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587993" y="2236227"/>
            <a:ext cx="1287131" cy="1330680"/>
          </a:xfrm>
          <a:custGeom>
            <a:avLst/>
            <a:gdLst/>
            <a:ahLst/>
            <a:cxnLst/>
            <a:rect l="l" t="t" r="r" b="b"/>
            <a:pathLst>
              <a:path w="1287131" h="1330680">
                <a:moveTo>
                  <a:pt x="0" y="0"/>
                </a:moveTo>
                <a:lnTo>
                  <a:pt x="1287131" y="0"/>
                </a:lnTo>
                <a:lnTo>
                  <a:pt x="1287131" y="1330680"/>
                </a:lnTo>
                <a:lnTo>
                  <a:pt x="0" y="1330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3221157" y="529137"/>
            <a:ext cx="11338178" cy="1432021"/>
          </a:xfrm>
          <a:prstGeom prst="rect">
            <a:avLst/>
          </a:prstGeom>
        </p:spPr>
        <p:txBody>
          <a:bodyPr lIns="0" tIns="0" rIns="0" bIns="0" rtlCol="0" anchor="t">
            <a:spAutoFit/>
          </a:bodyPr>
          <a:lstStyle/>
          <a:p>
            <a:pPr algn="ctr">
              <a:lnSpc>
                <a:spcPts val="5600"/>
              </a:lnSpc>
            </a:pPr>
            <a:r>
              <a:rPr lang="en-US" sz="4000" b="1">
                <a:solidFill>
                  <a:srgbClr val="FFFFFF"/>
                </a:solidFill>
                <a:latin typeface="Poppins Ultra-Bold"/>
                <a:ea typeface="Poppins Ultra-Bold"/>
                <a:cs typeface="Poppins Ultra-Bold"/>
                <a:sym typeface="Poppins Ultra-Bold"/>
              </a:rPr>
              <a:t>Implementación de pipelines de CI/CD con AWS CodePipeline</a:t>
            </a:r>
          </a:p>
        </p:txBody>
      </p:sp>
      <p:sp>
        <p:nvSpPr>
          <p:cNvPr id="6" name="TextBox 6"/>
          <p:cNvSpPr txBox="1"/>
          <p:nvPr/>
        </p:nvSpPr>
        <p:spPr>
          <a:xfrm>
            <a:off x="2472756" y="3519282"/>
            <a:ext cx="6462614" cy="2913787"/>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¿Qué es CI/CD?</a:t>
            </a:r>
          </a:p>
          <a:p>
            <a:pPr algn="ctr">
              <a:lnSpc>
                <a:spcPts val="1960"/>
              </a:lnSpc>
            </a:pPr>
            <a:r>
              <a:rPr lang="en-US" sz="1400" b="1">
                <a:solidFill>
                  <a:srgbClr val="FFFFFF"/>
                </a:solidFill>
                <a:latin typeface="Poppins Bold"/>
                <a:ea typeface="Poppins Bold"/>
                <a:cs typeface="Poppins Bold"/>
                <a:sym typeface="Poppins Bold"/>
              </a:rPr>
              <a:t>CI (Integración Continua) y CD (Entrega Continua / Despliegue Continuo)</a:t>
            </a:r>
            <a:r>
              <a:rPr lang="en-US" sz="1400" b="1">
                <a:solidFill>
                  <a:srgbClr val="FFFFFF"/>
                </a:solidFill>
                <a:latin typeface="Poppins Medium"/>
                <a:ea typeface="Poppins Medium"/>
                <a:cs typeface="Poppins Medium"/>
                <a:sym typeface="Poppins Medium"/>
              </a:rPr>
              <a:t> son prácticas de DevOps que automatizan los procesos de:</a:t>
            </a:r>
          </a:p>
          <a:p>
            <a:pPr marL="302347" lvl="1" indent="-151174" algn="ctr">
              <a:lnSpc>
                <a:spcPts val="1960"/>
              </a:lnSpc>
              <a:buFont typeface="Arial"/>
              <a:buChar char="•"/>
            </a:pPr>
            <a:r>
              <a:rPr lang="en-US" sz="1400" b="1">
                <a:solidFill>
                  <a:srgbClr val="FFFFFF"/>
                </a:solidFill>
                <a:latin typeface="Poppins Medium"/>
                <a:ea typeface="Poppins Medium"/>
                <a:cs typeface="Poppins Medium"/>
                <a:sym typeface="Poppins Medium"/>
              </a:rPr>
              <a:t>Integración: unir cambios de código en un solo repositorio frecuentemente.</a:t>
            </a:r>
          </a:p>
          <a:p>
            <a:pPr marL="302347" lvl="1" indent="-151174" algn="ctr">
              <a:lnSpc>
                <a:spcPts val="1960"/>
              </a:lnSpc>
              <a:buFont typeface="Arial"/>
              <a:buChar char="•"/>
            </a:pPr>
            <a:r>
              <a:rPr lang="en-US" sz="1400" b="1">
                <a:solidFill>
                  <a:srgbClr val="FFFFFF"/>
                </a:solidFill>
                <a:latin typeface="Poppins Medium"/>
                <a:ea typeface="Poppins Medium"/>
                <a:cs typeface="Poppins Medium"/>
                <a:sym typeface="Poppins Medium"/>
              </a:rPr>
              <a:t>Entrega: preparar el código para producción de manera continua y automática.</a:t>
            </a:r>
          </a:p>
          <a:p>
            <a:pPr marL="302347" lvl="1" indent="-151174" algn="ctr">
              <a:lnSpc>
                <a:spcPts val="1960"/>
              </a:lnSpc>
              <a:buFont typeface="Arial"/>
              <a:buChar char="•"/>
            </a:pPr>
            <a:r>
              <a:rPr lang="en-US" sz="1400" b="1">
                <a:solidFill>
                  <a:srgbClr val="FFFFFF"/>
                </a:solidFill>
                <a:latin typeface="Poppins Medium"/>
                <a:ea typeface="Poppins Medium"/>
                <a:cs typeface="Poppins Medium"/>
                <a:sym typeface="Poppins Medium"/>
              </a:rPr>
              <a:t>Despliegue: llevar el código a producción de manera continua y automática.</a:t>
            </a:r>
          </a:p>
          <a:p>
            <a:pPr algn="ctr">
              <a:lnSpc>
                <a:spcPts val="1960"/>
              </a:lnSpc>
            </a:pPr>
            <a:r>
              <a:rPr lang="en-US" sz="1400" b="1">
                <a:solidFill>
                  <a:srgbClr val="FFFFFF"/>
                </a:solidFill>
                <a:latin typeface="Poppins Medium"/>
                <a:ea typeface="Poppins Medium"/>
                <a:cs typeface="Poppins Medium"/>
                <a:sym typeface="Poppins Medium"/>
              </a:rPr>
              <a:t>El objetivo de CI/CD es mejorar la calidad del software, reducir los errores y acelerar los ciclos de despliegue.</a:t>
            </a:r>
          </a:p>
          <a:p>
            <a:pPr algn="ctr">
              <a:lnSpc>
                <a:spcPts val="1960"/>
              </a:lnSpc>
              <a:spcBef>
                <a:spcPct val="0"/>
              </a:spcBef>
            </a:pPr>
            <a:endParaRPr lang="en-US" sz="1400" b="1">
              <a:solidFill>
                <a:srgbClr val="FFFFFF"/>
              </a:solidFill>
              <a:latin typeface="Poppins Medium"/>
              <a:ea typeface="Poppins Medium"/>
              <a:cs typeface="Poppins Medium"/>
              <a:sym typeface="Poppins Medium"/>
            </a:endParaRPr>
          </a:p>
        </p:txBody>
      </p:sp>
      <p:sp>
        <p:nvSpPr>
          <p:cNvPr id="7" name="TextBox 7"/>
          <p:cNvSpPr txBox="1"/>
          <p:nvPr/>
        </p:nvSpPr>
        <p:spPr>
          <a:xfrm>
            <a:off x="11155381" y="3751878"/>
            <a:ext cx="4152354" cy="2735619"/>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¿Qué es AWS CodePipeline?</a:t>
            </a:r>
          </a:p>
          <a:p>
            <a:pPr algn="ctr">
              <a:lnSpc>
                <a:spcPts val="1960"/>
              </a:lnSpc>
            </a:pPr>
            <a:r>
              <a:rPr lang="en-US" sz="1400" b="1">
                <a:solidFill>
                  <a:srgbClr val="FFFFFF"/>
                </a:solidFill>
                <a:latin typeface="Poppins Medium"/>
                <a:ea typeface="Poppins Medium"/>
                <a:cs typeface="Poppins Medium"/>
                <a:sym typeface="Poppins Medium"/>
              </a:rPr>
              <a:t>AWS CodePipeline es un servicio de automatización de despliegues y orquestación de flujos de trabajo CI/CD. Permite definir un pipeline, o flujo, para:</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Construir, probar y desplegar automáticamente el código.</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Integrarse con otros servicios de AWS, como CodeBuild, CodeDeploy, Lambda, y Elastic Beanstalk.</a:t>
            </a:r>
          </a:p>
          <a:p>
            <a:pPr algn="ctr">
              <a:lnSpc>
                <a:spcPts val="1960"/>
              </a:lnSpc>
              <a:spcBef>
                <a:spcPct val="0"/>
              </a:spcBef>
            </a:pPr>
            <a:endParaRPr lang="en-US" sz="1400" b="1">
              <a:solidFill>
                <a:srgbClr val="FFFFFF"/>
              </a:solidFill>
              <a:latin typeface="Poppins Medium"/>
              <a:ea typeface="Poppins Medium"/>
              <a:cs typeface="Poppins Medium"/>
              <a:sym typeface="Poppins Medium"/>
            </a:endParaRPr>
          </a:p>
        </p:txBody>
      </p:sp>
      <p:sp>
        <p:nvSpPr>
          <p:cNvPr id="8" name="TextBox 8"/>
          <p:cNvSpPr txBox="1"/>
          <p:nvPr/>
        </p:nvSpPr>
        <p:spPr>
          <a:xfrm>
            <a:off x="3474911" y="6639897"/>
            <a:ext cx="11338178" cy="450783"/>
          </a:xfrm>
          <a:prstGeom prst="rect">
            <a:avLst/>
          </a:prstGeom>
        </p:spPr>
        <p:txBody>
          <a:bodyPr lIns="0" tIns="0" rIns="0" bIns="0" rtlCol="0" anchor="t">
            <a:spAutoFit/>
          </a:bodyPr>
          <a:lstStyle/>
          <a:p>
            <a:pPr algn="ctr">
              <a:lnSpc>
                <a:spcPts val="3500"/>
              </a:lnSpc>
            </a:pPr>
            <a:r>
              <a:rPr lang="en-US" sz="2500" b="1">
                <a:solidFill>
                  <a:srgbClr val="FFFFFF"/>
                </a:solidFill>
                <a:latin typeface="Poppins Ultra-Bold"/>
                <a:ea typeface="Poppins Ultra-Bold"/>
                <a:cs typeface="Poppins Ultra-Bold"/>
                <a:sym typeface="Poppins Ultra-Bold"/>
              </a:rPr>
              <a:t>¿Cómo AWS CodePipeline optimiza los tiempos de despliegue?</a:t>
            </a:r>
          </a:p>
        </p:txBody>
      </p:sp>
      <p:sp>
        <p:nvSpPr>
          <p:cNvPr id="9" name="TextBox 9"/>
          <p:cNvSpPr txBox="1"/>
          <p:nvPr/>
        </p:nvSpPr>
        <p:spPr>
          <a:xfrm>
            <a:off x="3474911" y="7259185"/>
            <a:ext cx="11338178" cy="1999115"/>
          </a:xfrm>
          <a:prstGeom prst="rect">
            <a:avLst/>
          </a:prstGeom>
        </p:spPr>
        <p:txBody>
          <a:bodyPr lIns="0" tIns="0" rIns="0" bIns="0" rtlCol="0" anchor="t">
            <a:spAutoFit/>
          </a:bodyPr>
          <a:lstStyle/>
          <a:p>
            <a:pPr algn="ctr">
              <a:lnSpc>
                <a:spcPts val="3220"/>
              </a:lnSpc>
            </a:pPr>
            <a:r>
              <a:rPr lang="en-US" sz="2300" b="1">
                <a:solidFill>
                  <a:srgbClr val="FFFFFF"/>
                </a:solidFill>
                <a:latin typeface="Poppins Medium"/>
                <a:ea typeface="Poppins Medium"/>
                <a:cs typeface="Poppins Medium"/>
                <a:sym typeface="Poppins Medium"/>
              </a:rPr>
              <a:t>1. Automatización del flujo de trabajo</a:t>
            </a:r>
          </a:p>
          <a:p>
            <a:pPr algn="ctr">
              <a:lnSpc>
                <a:spcPts val="3220"/>
              </a:lnSpc>
            </a:pPr>
            <a:r>
              <a:rPr lang="en-US" sz="2300" b="1">
                <a:solidFill>
                  <a:srgbClr val="FFFFFF"/>
                </a:solidFill>
                <a:latin typeface="Poppins Medium"/>
                <a:ea typeface="Poppins Medium"/>
                <a:cs typeface="Poppins Medium"/>
                <a:sym typeface="Poppins Medium"/>
              </a:rPr>
              <a:t>2. Despliegue en paralelo</a:t>
            </a:r>
          </a:p>
          <a:p>
            <a:pPr algn="ctr">
              <a:lnSpc>
                <a:spcPts val="3220"/>
              </a:lnSpc>
              <a:spcBef>
                <a:spcPct val="0"/>
              </a:spcBef>
            </a:pPr>
            <a:r>
              <a:rPr lang="en-US" sz="2300" b="1">
                <a:solidFill>
                  <a:srgbClr val="FFFFFF"/>
                </a:solidFill>
                <a:latin typeface="Poppins Medium"/>
                <a:ea typeface="Poppins Medium"/>
                <a:cs typeface="Poppins Medium"/>
                <a:sym typeface="Poppins Medium"/>
              </a:rPr>
              <a:t>3. Revisiones y cambios automáticos</a:t>
            </a:r>
          </a:p>
          <a:p>
            <a:pPr algn="ctr">
              <a:lnSpc>
                <a:spcPts val="3220"/>
              </a:lnSpc>
              <a:spcBef>
                <a:spcPct val="0"/>
              </a:spcBef>
            </a:pPr>
            <a:r>
              <a:rPr lang="en-US" sz="2300" b="1">
                <a:solidFill>
                  <a:srgbClr val="FFFFFF"/>
                </a:solidFill>
                <a:latin typeface="Poppins Medium"/>
                <a:ea typeface="Poppins Medium"/>
                <a:cs typeface="Poppins Medium"/>
                <a:sym typeface="Poppins Medium"/>
              </a:rPr>
              <a:t>4. Fases de aprobación manual (si es necesario)</a:t>
            </a:r>
          </a:p>
          <a:p>
            <a:pPr algn="ctr">
              <a:lnSpc>
                <a:spcPts val="3220"/>
              </a:lnSpc>
              <a:spcBef>
                <a:spcPct val="0"/>
              </a:spcBef>
            </a:pPr>
            <a:r>
              <a:rPr lang="en-US" sz="2300" b="1">
                <a:solidFill>
                  <a:srgbClr val="FFFFFF"/>
                </a:solidFill>
                <a:latin typeface="Poppins Medium"/>
                <a:ea typeface="Poppins Medium"/>
                <a:cs typeface="Poppins Medium"/>
                <a:sym typeface="Poppins Medium"/>
              </a:rPr>
              <a:t>5. Integración con AWS Lambda y CodeDeploy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9368248">
            <a:off x="13780304" y="-2798572"/>
            <a:ext cx="6775227" cy="8946381"/>
          </a:xfrm>
          <a:custGeom>
            <a:avLst/>
            <a:gdLst/>
            <a:ahLst/>
            <a:cxnLst/>
            <a:rect l="l" t="t" r="r" b="b"/>
            <a:pathLst>
              <a:path w="6775227" h="8946381">
                <a:moveTo>
                  <a:pt x="0" y="0"/>
                </a:moveTo>
                <a:lnTo>
                  <a:pt x="6775227" y="0"/>
                </a:lnTo>
                <a:lnTo>
                  <a:pt x="6775227" y="8946381"/>
                </a:lnTo>
                <a:lnTo>
                  <a:pt x="0" y="8946381"/>
                </a:lnTo>
                <a:lnTo>
                  <a:pt x="0" y="0"/>
                </a:lnTo>
                <a:close/>
              </a:path>
            </a:pathLst>
          </a:custGeom>
          <a:blipFill>
            <a:blip r:embed="rId2">
              <a:extLst>
                <a:ext uri="{96DAC541-7B7A-43D3-8B79-37D633B846F1}">
                  <asvg:svgBlip xmlns:asvg="http://schemas.microsoft.com/office/drawing/2016/SVG/main" xmlns="" r:embed="rId3"/>
                </a:ext>
              </a:extLst>
            </a:blip>
            <a:stretch>
              <a:fillRect r="-36481"/>
            </a:stretch>
          </a:blipFill>
        </p:spPr>
      </p:sp>
      <p:sp>
        <p:nvSpPr>
          <p:cNvPr id="3" name="Freeform 3"/>
          <p:cNvSpPr/>
          <p:nvPr/>
        </p:nvSpPr>
        <p:spPr>
          <a:xfrm>
            <a:off x="759377" y="4339051"/>
            <a:ext cx="1695807" cy="1608897"/>
          </a:xfrm>
          <a:custGeom>
            <a:avLst/>
            <a:gdLst/>
            <a:ahLst/>
            <a:cxnLst/>
            <a:rect l="l" t="t" r="r" b="b"/>
            <a:pathLst>
              <a:path w="1695807" h="1608897">
                <a:moveTo>
                  <a:pt x="0" y="0"/>
                </a:moveTo>
                <a:lnTo>
                  <a:pt x="1695808" y="0"/>
                </a:lnTo>
                <a:lnTo>
                  <a:pt x="1695808" y="1608898"/>
                </a:lnTo>
                <a:lnTo>
                  <a:pt x="0" y="1608898"/>
                </a:lnTo>
                <a:lnTo>
                  <a:pt x="0" y="0"/>
                </a:lnTo>
                <a:close/>
              </a:path>
            </a:pathLst>
          </a:custGeom>
          <a:blipFill>
            <a:blip r:embed="rId4"/>
            <a:stretch>
              <a:fillRect/>
            </a:stretch>
          </a:blipFill>
        </p:spPr>
      </p:sp>
      <p:sp>
        <p:nvSpPr>
          <p:cNvPr id="4" name="Freeform 4"/>
          <p:cNvSpPr/>
          <p:nvPr/>
        </p:nvSpPr>
        <p:spPr>
          <a:xfrm>
            <a:off x="4640551" y="4540357"/>
            <a:ext cx="1502010" cy="1206286"/>
          </a:xfrm>
          <a:custGeom>
            <a:avLst/>
            <a:gdLst/>
            <a:ahLst/>
            <a:cxnLst/>
            <a:rect l="l" t="t" r="r" b="b"/>
            <a:pathLst>
              <a:path w="1502010" h="1206286">
                <a:moveTo>
                  <a:pt x="0" y="0"/>
                </a:moveTo>
                <a:lnTo>
                  <a:pt x="1502010" y="0"/>
                </a:lnTo>
                <a:lnTo>
                  <a:pt x="1502010" y="1206286"/>
                </a:lnTo>
                <a:lnTo>
                  <a:pt x="0" y="1206286"/>
                </a:lnTo>
                <a:lnTo>
                  <a:pt x="0" y="0"/>
                </a:lnTo>
                <a:close/>
              </a:path>
            </a:pathLst>
          </a:custGeom>
          <a:blipFill>
            <a:blip r:embed="rId5"/>
            <a:stretch>
              <a:fillRect r="-10774"/>
            </a:stretch>
          </a:blipFill>
        </p:spPr>
      </p:sp>
      <p:sp>
        <p:nvSpPr>
          <p:cNvPr id="5" name="Freeform 5"/>
          <p:cNvSpPr/>
          <p:nvPr/>
        </p:nvSpPr>
        <p:spPr>
          <a:xfrm>
            <a:off x="8168639" y="4540357"/>
            <a:ext cx="1443214" cy="1206286"/>
          </a:xfrm>
          <a:custGeom>
            <a:avLst/>
            <a:gdLst/>
            <a:ahLst/>
            <a:cxnLst/>
            <a:rect l="l" t="t" r="r" b="b"/>
            <a:pathLst>
              <a:path w="1443214" h="1206286">
                <a:moveTo>
                  <a:pt x="0" y="0"/>
                </a:moveTo>
                <a:lnTo>
                  <a:pt x="1443214" y="0"/>
                </a:lnTo>
                <a:lnTo>
                  <a:pt x="1443214" y="1206286"/>
                </a:lnTo>
                <a:lnTo>
                  <a:pt x="0" y="1206286"/>
                </a:lnTo>
                <a:lnTo>
                  <a:pt x="0" y="0"/>
                </a:lnTo>
                <a:close/>
              </a:path>
            </a:pathLst>
          </a:custGeom>
          <a:blipFill>
            <a:blip r:embed="rId6"/>
            <a:stretch>
              <a:fillRect/>
            </a:stretch>
          </a:blipFill>
        </p:spPr>
      </p:sp>
      <p:sp>
        <p:nvSpPr>
          <p:cNvPr id="6" name="Freeform 6"/>
          <p:cNvSpPr/>
          <p:nvPr/>
        </p:nvSpPr>
        <p:spPr>
          <a:xfrm>
            <a:off x="11793078" y="4540357"/>
            <a:ext cx="1283562" cy="1283562"/>
          </a:xfrm>
          <a:custGeom>
            <a:avLst/>
            <a:gdLst/>
            <a:ahLst/>
            <a:cxnLst/>
            <a:rect l="l" t="t" r="r" b="b"/>
            <a:pathLst>
              <a:path w="1283562" h="1283562">
                <a:moveTo>
                  <a:pt x="0" y="0"/>
                </a:moveTo>
                <a:lnTo>
                  <a:pt x="1283562" y="0"/>
                </a:lnTo>
                <a:lnTo>
                  <a:pt x="1283562" y="1283562"/>
                </a:lnTo>
                <a:lnTo>
                  <a:pt x="0" y="12835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5257865" y="4664275"/>
            <a:ext cx="1538171" cy="1283673"/>
          </a:xfrm>
          <a:custGeom>
            <a:avLst/>
            <a:gdLst/>
            <a:ahLst/>
            <a:cxnLst/>
            <a:rect l="l" t="t" r="r" b="b"/>
            <a:pathLst>
              <a:path w="1538171" h="1283673">
                <a:moveTo>
                  <a:pt x="0" y="0"/>
                </a:moveTo>
                <a:lnTo>
                  <a:pt x="1538171" y="0"/>
                </a:lnTo>
                <a:lnTo>
                  <a:pt x="1538171" y="1283674"/>
                </a:lnTo>
                <a:lnTo>
                  <a:pt x="0" y="128367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3221157" y="519612"/>
            <a:ext cx="11338178" cy="819193"/>
          </a:xfrm>
          <a:prstGeom prst="rect">
            <a:avLst/>
          </a:prstGeom>
        </p:spPr>
        <p:txBody>
          <a:bodyPr lIns="0" tIns="0" rIns="0" bIns="0" rtlCol="0" anchor="t">
            <a:spAutoFit/>
          </a:bodyPr>
          <a:lstStyle/>
          <a:p>
            <a:pPr algn="ctr">
              <a:lnSpc>
                <a:spcPts val="6300"/>
              </a:lnSpc>
            </a:pPr>
            <a:r>
              <a:rPr lang="en-US" sz="4500" b="1">
                <a:solidFill>
                  <a:srgbClr val="FFFFFF"/>
                </a:solidFill>
                <a:latin typeface="Poppins Ultra-Bold"/>
                <a:ea typeface="Poppins Ultra-Bold"/>
                <a:cs typeface="Poppins Ultra-Bold"/>
                <a:sym typeface="Poppins Ultra-Bold"/>
              </a:rPr>
              <a:t>¿Qué son las pruebas automatizadas?</a:t>
            </a:r>
          </a:p>
        </p:txBody>
      </p:sp>
      <p:sp>
        <p:nvSpPr>
          <p:cNvPr id="9" name="TextBox 9"/>
          <p:cNvSpPr txBox="1"/>
          <p:nvPr/>
        </p:nvSpPr>
        <p:spPr>
          <a:xfrm>
            <a:off x="2455185" y="1607944"/>
            <a:ext cx="12870122" cy="1425683"/>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Poppins Medium"/>
                <a:ea typeface="Poppins Medium"/>
                <a:cs typeface="Poppins Medium"/>
                <a:sym typeface="Poppins Medium"/>
              </a:rPr>
              <a:t>Las pruebas automatizadas consisten en ejecutar un conjunto de pruebas predefinidas de manera automática, generalmente cada vez que se realiza un cambio en el código. Estas pruebas se realizan mediante scripts o herramientas que validan el comportamiento del software sin intervención manual.</a:t>
            </a:r>
          </a:p>
        </p:txBody>
      </p:sp>
      <p:sp>
        <p:nvSpPr>
          <p:cNvPr id="10" name="TextBox 10"/>
          <p:cNvSpPr txBox="1"/>
          <p:nvPr/>
        </p:nvSpPr>
        <p:spPr>
          <a:xfrm>
            <a:off x="2956797" y="3290801"/>
            <a:ext cx="11338178" cy="450783"/>
          </a:xfrm>
          <a:prstGeom prst="rect">
            <a:avLst/>
          </a:prstGeom>
        </p:spPr>
        <p:txBody>
          <a:bodyPr lIns="0" tIns="0" rIns="0" bIns="0" rtlCol="0" anchor="t">
            <a:spAutoFit/>
          </a:bodyPr>
          <a:lstStyle/>
          <a:p>
            <a:pPr algn="ctr">
              <a:lnSpc>
                <a:spcPts val="3500"/>
              </a:lnSpc>
            </a:pPr>
            <a:r>
              <a:rPr lang="en-US" sz="2500" b="1">
                <a:solidFill>
                  <a:srgbClr val="FFFFFF"/>
                </a:solidFill>
                <a:latin typeface="Poppins Ultra-Bold"/>
                <a:ea typeface="Poppins Ultra-Bold"/>
                <a:cs typeface="Poppins Ultra-Bold"/>
                <a:sym typeface="Poppins Ultra-Bold"/>
              </a:rPr>
              <a:t>Importancia de las pruebas automatizadas</a:t>
            </a:r>
          </a:p>
        </p:txBody>
      </p:sp>
      <p:sp>
        <p:nvSpPr>
          <p:cNvPr id="11" name="TextBox 11"/>
          <p:cNvSpPr txBox="1"/>
          <p:nvPr/>
        </p:nvSpPr>
        <p:spPr>
          <a:xfrm>
            <a:off x="0" y="5900324"/>
            <a:ext cx="3210046" cy="4221194"/>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Mayor estabilidad del código</a:t>
            </a:r>
          </a:p>
          <a:p>
            <a:pPr algn="ctr">
              <a:lnSpc>
                <a:spcPts val="1960"/>
              </a:lnSpc>
            </a:pPr>
            <a:r>
              <a:rPr lang="en-US" sz="1400">
                <a:solidFill>
                  <a:srgbClr val="FFFFFF"/>
                </a:solidFill>
                <a:latin typeface="Poppins"/>
                <a:ea typeface="Poppins"/>
                <a:cs typeface="Poppins"/>
                <a:sym typeface="Poppins"/>
              </a:rPr>
              <a:t>Las pruebas automatizadas permiten detectar errores de manera temprana en el ciclo de desarrollo, lo que ayuda a:</a:t>
            </a:r>
          </a:p>
          <a:p>
            <a:pPr marL="302265" lvl="1" indent="-151133" algn="ctr">
              <a:lnSpc>
                <a:spcPts val="1960"/>
              </a:lnSpc>
              <a:buFont typeface="Arial"/>
              <a:buChar char="•"/>
            </a:pPr>
            <a:r>
              <a:rPr lang="en-US" sz="1400">
                <a:solidFill>
                  <a:srgbClr val="FFFFFF"/>
                </a:solidFill>
                <a:latin typeface="Poppins"/>
                <a:ea typeface="Poppins"/>
                <a:cs typeface="Poppins"/>
                <a:sym typeface="Poppins"/>
              </a:rPr>
              <a:t>Prevenir regresiones: Cada vez que se hace un cambio en el código, las pruebas automatizadas aseguran que no se rompan funcionalidades existentes.</a:t>
            </a:r>
          </a:p>
          <a:p>
            <a:pPr marL="302265" lvl="1" indent="-151133" algn="ctr">
              <a:lnSpc>
                <a:spcPts val="1960"/>
              </a:lnSpc>
              <a:buFont typeface="Arial"/>
              <a:buChar char="•"/>
            </a:pPr>
            <a:r>
              <a:rPr lang="en-US" sz="1400">
                <a:solidFill>
                  <a:srgbClr val="FFFFFF"/>
                </a:solidFill>
                <a:latin typeface="Poppins"/>
                <a:ea typeface="Poppins"/>
                <a:cs typeface="Poppins"/>
                <a:sym typeface="Poppins"/>
              </a:rPr>
              <a:t>Validación constante: Las pruebas se ejecutan cada vez que el código se modifica, lo que permite detectar y corregir errores rápidamente.</a:t>
            </a:r>
          </a:p>
          <a:p>
            <a:pPr algn="ctr">
              <a:lnSpc>
                <a:spcPts val="1960"/>
              </a:lnSpc>
              <a:spcBef>
                <a:spcPct val="0"/>
              </a:spcBef>
            </a:pPr>
            <a:endParaRPr lang="en-US" sz="1400">
              <a:solidFill>
                <a:srgbClr val="FFFFFF"/>
              </a:solidFill>
              <a:latin typeface="Poppins"/>
              <a:ea typeface="Poppins"/>
              <a:cs typeface="Poppins"/>
              <a:sym typeface="Poppins"/>
            </a:endParaRPr>
          </a:p>
        </p:txBody>
      </p:sp>
      <p:sp>
        <p:nvSpPr>
          <p:cNvPr id="12" name="TextBox 12"/>
          <p:cNvSpPr txBox="1"/>
          <p:nvPr/>
        </p:nvSpPr>
        <p:spPr>
          <a:xfrm>
            <a:off x="3398888" y="5900324"/>
            <a:ext cx="3464385" cy="3973598"/>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Reducción de errores humanos</a:t>
            </a:r>
          </a:p>
          <a:p>
            <a:pPr algn="ctr">
              <a:lnSpc>
                <a:spcPts val="1960"/>
              </a:lnSpc>
            </a:pPr>
            <a:r>
              <a:rPr lang="en-US" sz="1400" b="1">
                <a:solidFill>
                  <a:srgbClr val="FFFFFF"/>
                </a:solidFill>
                <a:latin typeface="Poppins Medium"/>
                <a:ea typeface="Poppins Medium"/>
                <a:cs typeface="Poppins Medium"/>
                <a:sym typeface="Poppins Medium"/>
              </a:rPr>
              <a:t>Las pruebas manuales dependen de la intervención humana, lo que puede generar errores o pasar por alto casos importantes. Las pruebas automatizadas no se olvidan de verificar aspectos cruciales, incluso en las pruebas más complejas.</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Ejecución repetible: Pueden ejecutarse tantas veces como sea necesario, garantizando consistencia.</a:t>
            </a:r>
          </a:p>
          <a:p>
            <a:pPr marL="302265" lvl="1" indent="-151133" algn="ctr">
              <a:lnSpc>
                <a:spcPts val="1960"/>
              </a:lnSpc>
              <a:spcBef>
                <a:spcPct val="0"/>
              </a:spcBef>
              <a:buFont typeface="Arial"/>
              <a:buChar char="•"/>
            </a:pPr>
            <a:r>
              <a:rPr lang="en-US" sz="1400" b="1">
                <a:solidFill>
                  <a:srgbClr val="FFFFFF"/>
                </a:solidFill>
                <a:latin typeface="Poppins Medium"/>
                <a:ea typeface="Poppins Medium"/>
                <a:cs typeface="Poppins Medium"/>
                <a:sym typeface="Poppins Medium"/>
              </a:rPr>
              <a:t>Cobertura amplia: Permiten probar escenarios que serían complicados o largos de probar manualmente.</a:t>
            </a:r>
          </a:p>
        </p:txBody>
      </p:sp>
      <p:sp>
        <p:nvSpPr>
          <p:cNvPr id="13" name="TextBox 13"/>
          <p:cNvSpPr txBox="1"/>
          <p:nvPr/>
        </p:nvSpPr>
        <p:spPr>
          <a:xfrm>
            <a:off x="7204882" y="5900324"/>
            <a:ext cx="3370728" cy="4221194"/>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Aumento de la velocidad de desarrollo</a:t>
            </a:r>
          </a:p>
          <a:p>
            <a:pPr algn="ctr">
              <a:lnSpc>
                <a:spcPts val="1960"/>
              </a:lnSpc>
            </a:pPr>
            <a:r>
              <a:rPr lang="en-US" sz="1400" b="1">
                <a:solidFill>
                  <a:srgbClr val="FFFFFF"/>
                </a:solidFill>
                <a:latin typeface="Poppins Medium"/>
                <a:ea typeface="Poppins Medium"/>
                <a:cs typeface="Poppins Medium"/>
                <a:sym typeface="Poppins Medium"/>
              </a:rPr>
              <a:t>Las pruebas automatizadas permiten ejecutar pruebas de manera continua en todas las fases del ciclo de vida del software:</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Integración continua (CI): Cada vez que un desarrollador sube un cambio, las pruebas se ejecutan automáticamente para verificar que todo esté correcto.</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Entrega continua (CD): Las pruebas se realizan antes de desplegar el código a producción, asegurando que las versiones sean confiables.</a:t>
            </a:r>
          </a:p>
          <a:p>
            <a:pPr algn="ctr">
              <a:lnSpc>
                <a:spcPts val="1960"/>
              </a:lnSpc>
              <a:spcBef>
                <a:spcPct val="0"/>
              </a:spcBef>
            </a:pPr>
            <a:endParaRPr lang="en-US" sz="1400" b="1">
              <a:solidFill>
                <a:srgbClr val="FFFFFF"/>
              </a:solidFill>
              <a:latin typeface="Poppins Medium"/>
              <a:ea typeface="Poppins Medium"/>
              <a:cs typeface="Poppins Medium"/>
              <a:sym typeface="Poppins Medium"/>
            </a:endParaRPr>
          </a:p>
        </p:txBody>
      </p:sp>
      <p:sp>
        <p:nvSpPr>
          <p:cNvPr id="14" name="TextBox 14"/>
          <p:cNvSpPr txBox="1"/>
          <p:nvPr/>
        </p:nvSpPr>
        <p:spPr>
          <a:xfrm>
            <a:off x="10570636" y="5900324"/>
            <a:ext cx="3379291" cy="3726002"/>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Mejor cobertura de pruebas</a:t>
            </a:r>
          </a:p>
          <a:p>
            <a:pPr algn="ctr">
              <a:lnSpc>
                <a:spcPts val="1960"/>
              </a:lnSpc>
            </a:pPr>
            <a:r>
              <a:rPr lang="en-US" sz="1400" b="1">
                <a:solidFill>
                  <a:srgbClr val="FFFFFF"/>
                </a:solidFill>
                <a:latin typeface="Poppins Medium"/>
                <a:ea typeface="Poppins Medium"/>
                <a:cs typeface="Poppins Medium"/>
                <a:sym typeface="Poppins Medium"/>
              </a:rPr>
              <a:t>Las pruebas automatizadas permiten probar todas las rutas posibles en la aplicación, incluso aquellas que son raramente alcanzadas durante las pruebas manuales.</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Pruebas unitarias: Verifican pequeñas unidades del código.</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Pruebas de integración: Aseguran que los componentes del sistema funcionen bien juntos.</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Pruebas de aceptación: Validan que el software cumpla con los requisitos del cliente.</a:t>
            </a:r>
          </a:p>
          <a:p>
            <a:pPr algn="ctr">
              <a:lnSpc>
                <a:spcPts val="1960"/>
              </a:lnSpc>
              <a:spcBef>
                <a:spcPct val="0"/>
              </a:spcBef>
            </a:pPr>
            <a:endParaRPr lang="en-US" sz="1400" b="1">
              <a:solidFill>
                <a:srgbClr val="FFFFFF"/>
              </a:solidFill>
              <a:latin typeface="Poppins Medium"/>
              <a:ea typeface="Poppins Medium"/>
              <a:cs typeface="Poppins Medium"/>
              <a:sym typeface="Poppins Medium"/>
            </a:endParaRPr>
          </a:p>
        </p:txBody>
      </p:sp>
      <p:sp>
        <p:nvSpPr>
          <p:cNvPr id="15" name="TextBox 15"/>
          <p:cNvSpPr txBox="1"/>
          <p:nvPr/>
        </p:nvSpPr>
        <p:spPr>
          <a:xfrm>
            <a:off x="14140426" y="5900324"/>
            <a:ext cx="3993025" cy="4221194"/>
          </a:xfrm>
          <a:prstGeom prst="rect">
            <a:avLst/>
          </a:prstGeom>
        </p:spPr>
        <p:txBody>
          <a:bodyPr lIns="0" tIns="0" rIns="0" bIns="0" rtlCol="0" anchor="t">
            <a:spAutoFit/>
          </a:bodyPr>
          <a:lstStyle/>
          <a:p>
            <a:pPr algn="ctr">
              <a:lnSpc>
                <a:spcPts val="1960"/>
              </a:lnSpc>
            </a:pPr>
            <a:r>
              <a:rPr lang="en-US" sz="1400" b="1">
                <a:solidFill>
                  <a:srgbClr val="FFFFFF"/>
                </a:solidFill>
                <a:latin typeface="Poppins Bold"/>
                <a:ea typeface="Poppins Bold"/>
                <a:cs typeface="Poppins Bold"/>
                <a:sym typeface="Poppins Bold"/>
              </a:rPr>
              <a:t>Facilita la colaboración entre equipos</a:t>
            </a:r>
          </a:p>
          <a:p>
            <a:pPr algn="ctr">
              <a:lnSpc>
                <a:spcPts val="1960"/>
              </a:lnSpc>
            </a:pPr>
            <a:r>
              <a:rPr lang="en-US" sz="1400" b="1">
                <a:solidFill>
                  <a:srgbClr val="FFFFFF"/>
                </a:solidFill>
                <a:latin typeface="Poppins Medium"/>
                <a:ea typeface="Poppins Medium"/>
                <a:cs typeface="Poppins Medium"/>
                <a:sym typeface="Poppins Medium"/>
              </a:rPr>
              <a:t>Las pruebas automatizadas son una parte esencial del flujo de trabajo en un equipo DevOps y Agile. Al integrar pruebas automáticas en el pipeline CI/CD, todos los equipos (desarrolladores, testers, operaciones) pueden trabajar con confianza, sabiendo que el código ha sido validado de forma continua.</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Feedback rápido: Los desarrolladores reciben resultados casi al instante después de hacer cambios.</a:t>
            </a:r>
          </a:p>
          <a:p>
            <a:pPr marL="302265" lvl="1" indent="-151133" algn="ctr">
              <a:lnSpc>
                <a:spcPts val="1960"/>
              </a:lnSpc>
              <a:buFont typeface="Arial"/>
              <a:buChar char="•"/>
            </a:pPr>
            <a:r>
              <a:rPr lang="en-US" sz="1400" b="1">
                <a:solidFill>
                  <a:srgbClr val="FFFFFF"/>
                </a:solidFill>
                <a:latin typeface="Poppins Medium"/>
                <a:ea typeface="Poppins Medium"/>
                <a:cs typeface="Poppins Medium"/>
                <a:sym typeface="Poppins Medium"/>
              </a:rPr>
              <a:t>Visibilidad: Los informes automáticos permiten ver el estado de las pruebas y de la calidad del software en tiempo real.</a:t>
            </a:r>
          </a:p>
          <a:p>
            <a:pPr algn="ctr">
              <a:lnSpc>
                <a:spcPts val="1960"/>
              </a:lnSpc>
              <a:spcBef>
                <a:spcPct val="0"/>
              </a:spcBef>
            </a:pPr>
            <a:endParaRPr lang="en-US" sz="1400" b="1">
              <a:solidFill>
                <a:srgbClr val="FFFFFF"/>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1670</Words>
  <Application>Microsoft Office PowerPoint</Application>
  <PresentationFormat>Personalizado</PresentationFormat>
  <Paragraphs>162</Paragraphs>
  <Slides>10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Poppins Ultra-Bold</vt:lpstr>
      <vt:lpstr>Calibri</vt:lpstr>
      <vt:lpstr>Poppins Bold</vt:lpstr>
      <vt:lpstr>Poppins Medium</vt:lpstr>
      <vt:lpstr>Arial</vt:lpstr>
      <vt:lpstr>Poppins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Principios de DevOps</dc:title>
  <cp:lastModifiedBy>Cuenta Microsoft</cp:lastModifiedBy>
  <cp:revision>2</cp:revision>
  <dcterms:created xsi:type="dcterms:W3CDTF">2006-08-16T00:00:00Z</dcterms:created>
  <dcterms:modified xsi:type="dcterms:W3CDTF">2025-04-05T22:40:47Z</dcterms:modified>
  <dc:identifier>DAGjyxK824I</dc:identifier>
</cp:coreProperties>
</file>